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7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9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827" r:id="rId9"/>
    <p:sldMasterId id="2147483839" r:id="rId10"/>
  </p:sldMasterIdLst>
  <p:notesMasterIdLst>
    <p:notesMasterId r:id="rId31"/>
  </p:notesMasterIdLst>
  <p:sldIdLst>
    <p:sldId id="669" r:id="rId11"/>
    <p:sldId id="16765436" r:id="rId12"/>
    <p:sldId id="656" r:id="rId13"/>
    <p:sldId id="257" r:id="rId14"/>
    <p:sldId id="2147473216" r:id="rId15"/>
    <p:sldId id="2147473217" r:id="rId16"/>
    <p:sldId id="2147473220" r:id="rId17"/>
    <p:sldId id="2147473223" r:id="rId18"/>
    <p:sldId id="2147473224" r:id="rId19"/>
    <p:sldId id="2147473225" r:id="rId20"/>
    <p:sldId id="2147473227" r:id="rId21"/>
    <p:sldId id="2147473228" r:id="rId22"/>
    <p:sldId id="2147473229" r:id="rId23"/>
    <p:sldId id="2147473230" r:id="rId24"/>
    <p:sldId id="259" r:id="rId25"/>
    <p:sldId id="262" r:id="rId26"/>
    <p:sldId id="263" r:id="rId27"/>
    <p:sldId id="2147473233" r:id="rId28"/>
    <p:sldId id="264" r:id="rId29"/>
    <p:sldId id="2147473234" r:id="rId30"/>
  </p:sldIdLst>
  <p:sldSz cx="12160250" cy="684053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8C422842-7450-45AF-8CC1-449E2608FD63}">
          <p14:sldIdLst>
            <p14:sldId id="669"/>
            <p14:sldId id="16765436"/>
            <p14:sldId id="656"/>
            <p14:sldId id="257"/>
          </p14:sldIdLst>
        </p14:section>
        <p14:section name="Part 1 Platform Overview" id="{29958544-6D04-4A3B-8E8A-083452FFBEDF}">
          <p14:sldIdLst>
            <p14:sldId id="2147473216"/>
            <p14:sldId id="2147473217"/>
            <p14:sldId id="2147473220"/>
            <p14:sldId id="2147473223"/>
            <p14:sldId id="2147473224"/>
          </p14:sldIdLst>
        </p14:section>
        <p14:section name="Part 2 Platform Features" id="{F203C59C-F58D-4302-B114-FE25838483A5}">
          <p14:sldIdLst>
            <p14:sldId id="2147473225"/>
            <p14:sldId id="2147473227"/>
            <p14:sldId id="2147473228"/>
            <p14:sldId id="2147473229"/>
            <p14:sldId id="2147473230"/>
          </p14:sldIdLst>
        </p14:section>
        <p14:section name="Part 3 Service Overview" id="{993DE85D-33BB-41F0-8C37-57EB268FB099}">
          <p14:sldIdLst>
            <p14:sldId id="259"/>
            <p14:sldId id="262"/>
            <p14:sldId id="263"/>
            <p14:sldId id="2147473233"/>
            <p14:sldId id="264"/>
            <p14:sldId id="21474732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充-10445" initials="10445" lastIdx="3" clrIdx="0"/>
  <p:cmAuthor id="4" name="赵强-2701" initials="2701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5256" autoAdjust="0"/>
  </p:normalViewPr>
  <p:slideViewPr>
    <p:cSldViewPr snapToGrid="0">
      <p:cViewPr varScale="1">
        <p:scale>
          <a:sx n="111" d="100"/>
          <a:sy n="111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A582-4FBC-8048-9716-571F68FC9CDD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E9A7-74BF-3746-A12C-6E55F772BDE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55FAA-A22A-6C4E-8B96-569E9A3F098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E9A7-74BF-3746-A12C-6E55F772BDE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80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E9A7-74BF-3746-A12C-6E55F772BDE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3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E9A7-74BF-3746-A12C-6E55F772BDE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6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E9A7-74BF-3746-A12C-6E55F772BDE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E9A7-74BF-3746-A12C-6E55F772BDE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560797"/>
            <a:ext cx="2195600" cy="489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8499" tIns="28499" rIns="28499" bIns="28499" numCol="1" spcCol="38100" rtlCol="0" anchor="ctr">
            <a:spAutoFit/>
          </a:bodyPr>
          <a:lstStyle/>
          <a:p>
            <a:pPr defTabSz="463094" hangingPunct="0"/>
            <a:fld id="{12F2057F-15F5-E144-AA3F-AC697ED73110}" type="datetime1">
              <a:rPr lang="zh-CN" altLang="en-US" sz="2805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463094" hangingPunct="0"/>
              <a:t>2023/9/13</a:t>
            </a:fld>
            <a:endParaRPr lang="zh-CN" altLang="en-US" sz="2805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504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504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607443"/>
            <a:fld id="{9380A3BF-C42B-5B4A-8FD1-FDF44958D935}" type="slidenum">
              <a:rPr lang="en-US" sz="1596" smtClean="0">
                <a:solidFill>
                  <a:srgbClr val="000000">
                    <a:tint val="75000"/>
                  </a:srgbClr>
                </a:solidFill>
              </a:rPr>
              <a:pPr defTabSz="607443"/>
              <a:t>‹#›</a:t>
            </a:fld>
            <a:endParaRPr lang="en-US" sz="1596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912114" hangingPunct="1">
              <a:spcBef>
                <a:spcPct val="50000"/>
              </a:spcBef>
            </a:pPr>
            <a:r>
              <a:rPr lang="zh-CN" altLang="en-US" sz="898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2043" indent="-342043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4107"/>
            <a:ext cx="5802284" cy="434907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4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4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8013" y="634016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0A04CEEE-36F1-4271-A0AF-E63C0348AA07}" type="datetimeFigureOut">
              <a:rPr lang="zh-CN" altLang="en-US" smtClean="0">
                <a:solidFill>
                  <a:prstClr val="black"/>
                </a:solidFill>
              </a:rPr>
              <a:t>2023/9/13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54753" y="6340169"/>
            <a:ext cx="3850746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14846" y="6340170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1AF32A56-B0C3-426E-95DA-4BDF1D010D14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605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2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6057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6057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6057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6057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7" tIns="45604" rIns="91207" bIns="45604" numCol="1" rtlCol="0" anchor="t" anchorCtr="0" compatLnSpc="1"/>
          <a:lstStyle/>
          <a:p>
            <a:pPr marL="285036" indent="-285036" algn="ctr" defTabSz="79810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443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443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9" y="68387"/>
              <a:ext cx="3851125" cy="1629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63" indent="-2362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770" marR="0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412" marR="0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920" marR="0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428" marR="0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770" marR="0" lvl="1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412" marR="0" lvl="2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920" marR="0" lvl="3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428" marR="0" lvl="4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2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8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2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5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587949"/>
            <a:ext cx="2195600" cy="434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5335" tIns="25335" rIns="25335" bIns="25335" numCol="1" spcCol="38100" rtlCol="0" anchor="ctr">
            <a:spAutoFit/>
          </a:bodyPr>
          <a:lstStyle/>
          <a:p>
            <a:pPr defTabSz="411708" hangingPunct="0"/>
            <a:fld id="{12F2057F-15F5-E144-AA3F-AC697ED73110}" type="datetime1">
              <a:rPr lang="zh-CN" altLang="en-US" sz="2494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411708" hangingPunct="0"/>
              <a:t>2023/9/13</a:t>
            </a:fld>
            <a:endParaRPr lang="zh-CN" altLang="en-US" sz="2494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448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42034" indent="-3420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448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514108"/>
            <a:ext cx="5802283" cy="434907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8061">
              <a:lnSpc>
                <a:spcPct val="100000"/>
              </a:lnSpc>
            </a:pPr>
            <a:r>
              <a:rPr sz="2494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494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486956"/>
            <a:ext cx="5802283" cy="489211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83954">
              <a:lnSpc>
                <a:spcPct val="100000"/>
              </a:lnSpc>
            </a:pPr>
            <a:r>
              <a:rPr sz="2805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805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50" y="6417978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5852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852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3" y="6347287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319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21610" tIns="60805" rIns="121610" bIns="60805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608061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5852"/>
            </a:lvl1pPr>
          </a:lstStyle>
          <a:p>
            <a:pPr marL="0" marR="0" lvl="0" indent="0" defTabSz="608061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53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53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53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4256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8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3192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3192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8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197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8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7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8061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608061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8061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8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7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2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8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8061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608061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8061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2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2" y="1119506"/>
            <a:ext cx="9120188" cy="2381521"/>
          </a:xfrm>
        </p:spPr>
        <p:txBody>
          <a:bodyPr anchor="b"/>
          <a:lstStyle>
            <a:lvl1pPr algn="ctr"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2" y="3592867"/>
            <a:ext cx="9120188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5930" indent="0" algn="ctr">
              <a:buNone/>
              <a:defRPr sz="1994"/>
            </a:lvl2pPr>
            <a:lvl3pPr marL="911861" indent="0" algn="ctr">
              <a:buNone/>
              <a:defRPr sz="1795"/>
            </a:lvl3pPr>
            <a:lvl4pPr marL="1367791" indent="0" algn="ctr">
              <a:buNone/>
              <a:defRPr sz="1596"/>
            </a:lvl4pPr>
            <a:lvl5pPr marL="1823721" indent="0" algn="ctr">
              <a:buNone/>
              <a:defRPr sz="1596"/>
            </a:lvl5pPr>
            <a:lvl6pPr marL="2279651" indent="0" algn="ctr">
              <a:buNone/>
              <a:defRPr sz="1596"/>
            </a:lvl6pPr>
            <a:lvl7pPr marL="2735582" indent="0" algn="ctr">
              <a:buNone/>
              <a:defRPr sz="1596"/>
            </a:lvl7pPr>
            <a:lvl8pPr marL="3191511" indent="0" algn="ctr">
              <a:buNone/>
              <a:defRPr sz="1596"/>
            </a:lvl8pPr>
            <a:lvl9pPr marL="3647441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49" y="6417979"/>
            <a:ext cx="2492990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6583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6583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5" y="1705385"/>
            <a:ext cx="10488215" cy="2845474"/>
          </a:xfrm>
        </p:spPr>
        <p:txBody>
          <a:bodyPr anchor="b"/>
          <a:lstStyle>
            <a:lvl1pPr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5" y="4577779"/>
            <a:ext cx="10488215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4">
                <a:solidFill>
                  <a:schemeClr val="tx1">
                    <a:tint val="75000"/>
                  </a:schemeClr>
                </a:solidFill>
              </a:defRPr>
            </a:lvl2pPr>
            <a:lvl3pPr marL="911861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779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372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7965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55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151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744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8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364195"/>
            <a:ext cx="10488215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930" indent="0">
              <a:buNone/>
              <a:defRPr sz="1994" b="1"/>
            </a:lvl2pPr>
            <a:lvl3pPr marL="911861" indent="0">
              <a:buNone/>
              <a:defRPr sz="1795" b="1"/>
            </a:lvl3pPr>
            <a:lvl4pPr marL="1367791" indent="0">
              <a:buNone/>
              <a:defRPr sz="1596" b="1"/>
            </a:lvl4pPr>
            <a:lvl5pPr marL="1823721" indent="0">
              <a:buNone/>
              <a:defRPr sz="1596" b="1"/>
            </a:lvl5pPr>
            <a:lvl6pPr marL="2279651" indent="0">
              <a:buNone/>
              <a:defRPr sz="1596" b="1"/>
            </a:lvl6pPr>
            <a:lvl7pPr marL="2735582" indent="0">
              <a:buNone/>
              <a:defRPr sz="1596" b="1"/>
            </a:lvl7pPr>
            <a:lvl8pPr marL="3191511" indent="0">
              <a:buNone/>
              <a:defRPr sz="1596" b="1"/>
            </a:lvl8pPr>
            <a:lvl9pPr marL="3647441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6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930" indent="0">
              <a:buNone/>
              <a:defRPr sz="1994" b="1"/>
            </a:lvl2pPr>
            <a:lvl3pPr marL="911861" indent="0">
              <a:buNone/>
              <a:defRPr sz="1795" b="1"/>
            </a:lvl3pPr>
            <a:lvl4pPr marL="1367791" indent="0">
              <a:buNone/>
              <a:defRPr sz="1596" b="1"/>
            </a:lvl4pPr>
            <a:lvl5pPr marL="1823721" indent="0">
              <a:buNone/>
              <a:defRPr sz="1596" b="1"/>
            </a:lvl5pPr>
            <a:lvl6pPr marL="2279651" indent="0">
              <a:buNone/>
              <a:defRPr sz="1596" b="1"/>
            </a:lvl6pPr>
            <a:lvl7pPr marL="2735582" indent="0">
              <a:buNone/>
              <a:defRPr sz="1596" b="1"/>
            </a:lvl7pPr>
            <a:lvl8pPr marL="3191511" indent="0">
              <a:buNone/>
              <a:defRPr sz="1596" b="1"/>
            </a:lvl8pPr>
            <a:lvl9pPr marL="3647441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6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7"/>
            <a:ext cx="3921996" cy="1596125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1" y="984911"/>
            <a:ext cx="6156127" cy="4861216"/>
          </a:xfrm>
        </p:spPr>
        <p:txBody>
          <a:bodyPr/>
          <a:lstStyle>
            <a:lvl1pPr>
              <a:defRPr sz="3192"/>
            </a:lvl1pPr>
            <a:lvl2pPr>
              <a:defRPr sz="2792"/>
            </a:lvl2pPr>
            <a:lvl3pPr>
              <a:defRPr sz="2394"/>
            </a:lvl3pPr>
            <a:lvl4pPr>
              <a:defRPr sz="1994"/>
            </a:lvl4pPr>
            <a:lvl5pPr>
              <a:defRPr sz="1994"/>
            </a:lvl5pPr>
            <a:lvl6pPr>
              <a:defRPr sz="1994"/>
            </a:lvl6pPr>
            <a:lvl7pPr>
              <a:defRPr sz="1994"/>
            </a:lvl7pPr>
            <a:lvl8pPr>
              <a:defRPr sz="1994"/>
            </a:lvl8pPr>
            <a:lvl9pPr>
              <a:defRPr sz="19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3"/>
            <a:ext cx="3921996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5930" indent="0">
              <a:buNone/>
              <a:defRPr sz="1397"/>
            </a:lvl2pPr>
            <a:lvl3pPr marL="911861" indent="0">
              <a:buNone/>
              <a:defRPr sz="1196"/>
            </a:lvl3pPr>
            <a:lvl4pPr marL="1367791" indent="0">
              <a:buNone/>
              <a:defRPr sz="997"/>
            </a:lvl4pPr>
            <a:lvl5pPr marL="1823721" indent="0">
              <a:buNone/>
              <a:defRPr sz="997"/>
            </a:lvl5pPr>
            <a:lvl6pPr marL="2279651" indent="0">
              <a:buNone/>
              <a:defRPr sz="997"/>
            </a:lvl6pPr>
            <a:lvl7pPr marL="2735582" indent="0">
              <a:buNone/>
              <a:defRPr sz="997"/>
            </a:lvl7pPr>
            <a:lvl8pPr marL="3191511" indent="0">
              <a:buNone/>
              <a:defRPr sz="997"/>
            </a:lvl8pPr>
            <a:lvl9pPr marL="3647441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7"/>
            <a:ext cx="3921996" cy="1596125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1" y="984911"/>
            <a:ext cx="6156127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5930" indent="0">
              <a:buNone/>
              <a:defRPr sz="2792"/>
            </a:lvl2pPr>
            <a:lvl3pPr marL="911861" indent="0">
              <a:buNone/>
              <a:defRPr sz="2394"/>
            </a:lvl3pPr>
            <a:lvl4pPr marL="1367791" indent="0">
              <a:buNone/>
              <a:defRPr sz="1994"/>
            </a:lvl4pPr>
            <a:lvl5pPr marL="1823721" indent="0">
              <a:buNone/>
              <a:defRPr sz="1994"/>
            </a:lvl5pPr>
            <a:lvl6pPr marL="2279651" indent="0">
              <a:buNone/>
              <a:defRPr sz="1994"/>
            </a:lvl6pPr>
            <a:lvl7pPr marL="2735582" indent="0">
              <a:buNone/>
              <a:defRPr sz="1994"/>
            </a:lvl7pPr>
            <a:lvl8pPr marL="3191511" indent="0">
              <a:buNone/>
              <a:defRPr sz="1994"/>
            </a:lvl8pPr>
            <a:lvl9pPr marL="3647441" indent="0">
              <a:buNone/>
              <a:defRPr sz="1994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3"/>
            <a:ext cx="3921996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5930" indent="0">
              <a:buNone/>
              <a:defRPr sz="1397"/>
            </a:lvl2pPr>
            <a:lvl3pPr marL="911861" indent="0">
              <a:buNone/>
              <a:defRPr sz="1196"/>
            </a:lvl3pPr>
            <a:lvl4pPr marL="1367791" indent="0">
              <a:buNone/>
              <a:defRPr sz="997"/>
            </a:lvl4pPr>
            <a:lvl5pPr marL="1823721" indent="0">
              <a:buNone/>
              <a:defRPr sz="997"/>
            </a:lvl5pPr>
            <a:lvl6pPr marL="2279651" indent="0">
              <a:buNone/>
              <a:defRPr sz="997"/>
            </a:lvl6pPr>
            <a:lvl7pPr marL="2735582" indent="0">
              <a:buNone/>
              <a:defRPr sz="997"/>
            </a:lvl7pPr>
            <a:lvl8pPr marL="3191511" indent="0">
              <a:buNone/>
              <a:defRPr sz="997"/>
            </a:lvl8pPr>
            <a:lvl9pPr marL="3647441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8" y="364195"/>
            <a:ext cx="7714158" cy="57970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1" y="6347287"/>
            <a:ext cx="2492990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359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36795" tIns="68397" rIns="136795" bIns="68397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95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795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795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795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1" y="1119505"/>
            <a:ext cx="9120188" cy="2381521"/>
          </a:xfrm>
        </p:spPr>
        <p:txBody>
          <a:bodyPr anchor="b"/>
          <a:lstStyle>
            <a:lvl1pPr algn="ctr"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1" y="3592866"/>
            <a:ext cx="9120188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11" indent="0" algn="ctr">
              <a:buNone/>
              <a:defRPr sz="1995"/>
            </a:lvl2pPr>
            <a:lvl3pPr marL="912023" indent="0" algn="ctr">
              <a:buNone/>
              <a:defRPr sz="1795"/>
            </a:lvl3pPr>
            <a:lvl4pPr marL="1368034" indent="0" algn="ctr">
              <a:buNone/>
              <a:defRPr sz="1596"/>
            </a:lvl4pPr>
            <a:lvl5pPr marL="1824045" indent="0" algn="ctr">
              <a:buNone/>
              <a:defRPr sz="1596"/>
            </a:lvl5pPr>
            <a:lvl6pPr marL="2280056" indent="0" algn="ctr">
              <a:buNone/>
              <a:defRPr sz="1596"/>
            </a:lvl6pPr>
            <a:lvl7pPr marL="2736068" indent="0" algn="ctr">
              <a:buNone/>
              <a:defRPr sz="1596"/>
            </a:lvl7pPr>
            <a:lvl8pPr marL="3192079" indent="0" algn="ctr">
              <a:buNone/>
              <a:defRPr sz="1596"/>
            </a:lvl8pPr>
            <a:lvl9pPr marL="3648090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58062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86504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4" y="1705385"/>
            <a:ext cx="10488216" cy="2845473"/>
          </a:xfrm>
        </p:spPr>
        <p:txBody>
          <a:bodyPr anchor="b"/>
          <a:lstStyle>
            <a:lvl1pPr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4" y="4577778"/>
            <a:ext cx="10488216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11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23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03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04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0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06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07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09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8947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6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7" y="1820976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265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1" y="364196"/>
            <a:ext cx="10488216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11" indent="0">
              <a:buNone/>
              <a:defRPr sz="1995" b="1"/>
            </a:lvl2pPr>
            <a:lvl3pPr marL="912023" indent="0">
              <a:buNone/>
              <a:defRPr sz="1795" b="1"/>
            </a:lvl3pPr>
            <a:lvl4pPr marL="1368034" indent="0">
              <a:buNone/>
              <a:defRPr sz="1596" b="1"/>
            </a:lvl4pPr>
            <a:lvl5pPr marL="1824045" indent="0">
              <a:buNone/>
              <a:defRPr sz="1596" b="1"/>
            </a:lvl5pPr>
            <a:lvl6pPr marL="2280056" indent="0">
              <a:buNone/>
              <a:defRPr sz="1596" b="1"/>
            </a:lvl6pPr>
            <a:lvl7pPr marL="2736068" indent="0">
              <a:buNone/>
              <a:defRPr sz="1596" b="1"/>
            </a:lvl7pPr>
            <a:lvl8pPr marL="3192079" indent="0">
              <a:buNone/>
              <a:defRPr sz="1596" b="1"/>
            </a:lvl8pPr>
            <a:lvl9pPr marL="3648090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7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11" indent="0">
              <a:buNone/>
              <a:defRPr sz="1995" b="1"/>
            </a:lvl2pPr>
            <a:lvl3pPr marL="912023" indent="0">
              <a:buNone/>
              <a:defRPr sz="1795" b="1"/>
            </a:lvl3pPr>
            <a:lvl4pPr marL="1368034" indent="0">
              <a:buNone/>
              <a:defRPr sz="1596" b="1"/>
            </a:lvl4pPr>
            <a:lvl5pPr marL="1824045" indent="0">
              <a:buNone/>
              <a:defRPr sz="1596" b="1"/>
            </a:lvl5pPr>
            <a:lvl6pPr marL="2280056" indent="0">
              <a:buNone/>
              <a:defRPr sz="1596" b="1"/>
            </a:lvl6pPr>
            <a:lvl7pPr marL="2736068" indent="0">
              <a:buNone/>
              <a:defRPr sz="1596" b="1"/>
            </a:lvl7pPr>
            <a:lvl8pPr marL="3192079" indent="0">
              <a:buNone/>
              <a:defRPr sz="1596" b="1"/>
            </a:lvl8pPr>
            <a:lvl9pPr marL="3648090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7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4000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9936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48438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1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984911"/>
            <a:ext cx="6156127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1" y="2052161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11" indent="0">
              <a:buNone/>
              <a:defRPr sz="1396"/>
            </a:lvl2pPr>
            <a:lvl3pPr marL="912023" indent="0">
              <a:buNone/>
              <a:defRPr sz="1197"/>
            </a:lvl3pPr>
            <a:lvl4pPr marL="1368034" indent="0">
              <a:buNone/>
              <a:defRPr sz="997"/>
            </a:lvl4pPr>
            <a:lvl5pPr marL="1824045" indent="0">
              <a:buNone/>
              <a:defRPr sz="997"/>
            </a:lvl5pPr>
            <a:lvl6pPr marL="2280056" indent="0">
              <a:buNone/>
              <a:defRPr sz="997"/>
            </a:lvl6pPr>
            <a:lvl7pPr marL="2736068" indent="0">
              <a:buNone/>
              <a:defRPr sz="997"/>
            </a:lvl7pPr>
            <a:lvl8pPr marL="3192079" indent="0">
              <a:buNone/>
              <a:defRPr sz="997"/>
            </a:lvl8pPr>
            <a:lvl9pPr marL="3648090" indent="0">
              <a:buNone/>
              <a:defRPr sz="99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19548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1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0" y="984911"/>
            <a:ext cx="6156127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11" indent="0">
              <a:buNone/>
              <a:defRPr sz="2793"/>
            </a:lvl2pPr>
            <a:lvl3pPr marL="912023" indent="0">
              <a:buNone/>
              <a:defRPr sz="2394"/>
            </a:lvl3pPr>
            <a:lvl4pPr marL="1368034" indent="0">
              <a:buNone/>
              <a:defRPr sz="1995"/>
            </a:lvl4pPr>
            <a:lvl5pPr marL="1824045" indent="0">
              <a:buNone/>
              <a:defRPr sz="1995"/>
            </a:lvl5pPr>
            <a:lvl6pPr marL="2280056" indent="0">
              <a:buNone/>
              <a:defRPr sz="1995"/>
            </a:lvl6pPr>
            <a:lvl7pPr marL="2736068" indent="0">
              <a:buNone/>
              <a:defRPr sz="1995"/>
            </a:lvl7pPr>
            <a:lvl8pPr marL="3192079" indent="0">
              <a:buNone/>
              <a:defRPr sz="1995"/>
            </a:lvl8pPr>
            <a:lvl9pPr marL="3648090" indent="0">
              <a:buNone/>
              <a:defRPr sz="199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1" y="2052161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11" indent="0">
              <a:buNone/>
              <a:defRPr sz="1396"/>
            </a:lvl2pPr>
            <a:lvl3pPr marL="912023" indent="0">
              <a:buNone/>
              <a:defRPr sz="1197"/>
            </a:lvl3pPr>
            <a:lvl4pPr marL="1368034" indent="0">
              <a:buNone/>
              <a:defRPr sz="997"/>
            </a:lvl4pPr>
            <a:lvl5pPr marL="1824045" indent="0">
              <a:buNone/>
              <a:defRPr sz="997"/>
            </a:lvl5pPr>
            <a:lvl6pPr marL="2280056" indent="0">
              <a:buNone/>
              <a:defRPr sz="997"/>
            </a:lvl6pPr>
            <a:lvl7pPr marL="2736068" indent="0">
              <a:buNone/>
              <a:defRPr sz="997"/>
            </a:lvl7pPr>
            <a:lvl8pPr marL="3192079" indent="0">
              <a:buNone/>
              <a:defRPr sz="997"/>
            </a:lvl8pPr>
            <a:lvl9pPr marL="3648090" indent="0">
              <a:buNone/>
              <a:defRPr sz="99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66194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7113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68395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6583"/>
            </a:lvl1pPr>
          </a:lstStyle>
          <a:p>
            <a:pPr marL="0" marR="0" lvl="0" indent="0" defTabSz="68395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59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59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598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7" y="364195"/>
            <a:ext cx="7714159" cy="579704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55894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7164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30171278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013" y="1596128"/>
            <a:ext cx="10944225" cy="4514439"/>
          </a:xfrm>
          <a:prstGeom prst="rect">
            <a:avLst/>
          </a:prstGeom>
        </p:spPr>
        <p:txBody>
          <a:bodyPr/>
          <a:lstStyle>
            <a:lvl1pPr>
              <a:defRPr sz="1995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  <a:lvl2pPr>
              <a:defRPr sz="1795">
                <a:latin typeface="OPPOSans R" panose="00020600040101010101" pitchFamily="18" charset="-122"/>
                <a:ea typeface="OPPOSans R" panose="00020600040101010101" pitchFamily="18" charset="-122"/>
              </a:defRPr>
            </a:lvl2pPr>
            <a:lvl3pPr>
              <a:defRPr sz="1596">
                <a:latin typeface="OPPOSans R" panose="00020600040101010101" pitchFamily="18" charset="-122"/>
                <a:ea typeface="OPPOSans R" panose="00020600040101010101" pitchFamily="18" charset="-122"/>
              </a:defRPr>
            </a:lvl3pPr>
            <a:lvl4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4pPr>
            <a:lvl5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t>‹#›</a:t>
            </a:fld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 userDrawn="1"/>
        </p:nvGraphicFramePr>
        <p:xfrm>
          <a:off x="12362579" y="0"/>
          <a:ext cx="1545365" cy="684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12775396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8181" y="3438647"/>
            <a:ext cx="5769019" cy="4657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 defTabSz="911389" rtl="0" eaLnBrk="1" latinLnBrk="0" hangingPunct="1">
              <a:lnSpc>
                <a:spcPct val="100000"/>
              </a:lnSpc>
              <a:spcBef>
                <a:spcPts val="598"/>
              </a:spcBef>
              <a:buFont typeface="Arial" panose="020B0604020202020204" pitchFamily="34" charset="0"/>
              <a:buNone/>
              <a:defRPr lang="en-US" sz="1396" i="0" u="none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6011" indent="0" algn="ctr">
              <a:buNone/>
              <a:defRPr sz="1995"/>
            </a:lvl2pPr>
            <a:lvl3pPr marL="912023" indent="0" algn="ctr">
              <a:buNone/>
              <a:defRPr sz="1795"/>
            </a:lvl3pPr>
            <a:lvl4pPr marL="1368034" indent="0" algn="ctr">
              <a:buNone/>
              <a:defRPr sz="1596"/>
            </a:lvl4pPr>
            <a:lvl5pPr marL="1824045" indent="0" algn="ctr">
              <a:buNone/>
              <a:defRPr sz="1596"/>
            </a:lvl5pPr>
            <a:lvl6pPr marL="2280056" indent="0" algn="ctr">
              <a:buNone/>
              <a:defRPr sz="1596"/>
            </a:lvl6pPr>
            <a:lvl7pPr marL="2736068" indent="0" algn="ctr">
              <a:buNone/>
              <a:defRPr sz="1596"/>
            </a:lvl7pPr>
            <a:lvl8pPr marL="3192079" indent="0" algn="ctr">
              <a:buNone/>
              <a:defRPr sz="1596"/>
            </a:lvl8pPr>
            <a:lvl9pPr marL="3648090" indent="0" algn="ctr">
              <a:buNone/>
              <a:defRPr sz="1596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8181" y="4826935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8181" y="5198257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8181" y="1130145"/>
            <a:ext cx="6678929" cy="2278355"/>
          </a:xfrm>
        </p:spPr>
        <p:txBody>
          <a:bodyPr anchor="b">
            <a:noAutofit/>
          </a:bodyPr>
          <a:lstStyle>
            <a:lvl1pPr algn="l" defTabSz="91138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zh-CN" altLang="en-US" sz="5984" b="1" i="0" u="none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grpSp>
        <p:nvGrpSpPr>
          <p:cNvPr id="184" name="组合 183"/>
          <p:cNvGrpSpPr/>
          <p:nvPr userDrawn="1"/>
        </p:nvGrpSpPr>
        <p:grpSpPr>
          <a:xfrm>
            <a:off x="6222508" y="1100759"/>
            <a:ext cx="6809797" cy="6326238"/>
            <a:chOff x="5199944" y="373599"/>
            <a:chExt cx="7319693" cy="6111994"/>
          </a:xfrm>
        </p:grpSpPr>
        <p:pic>
          <p:nvPicPr>
            <p:cNvPr id="185" name="图片 1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944" y="373599"/>
              <a:ext cx="7319693" cy="6111994"/>
            </a:xfrm>
            <a:prstGeom prst="rect">
              <a:avLst/>
            </a:prstGeom>
            <a:noFill/>
          </p:spPr>
        </p:pic>
        <p:sp>
          <p:nvSpPr>
            <p:cNvPr id="186" name="椭圆 185"/>
            <p:cNvSpPr/>
            <p:nvPr/>
          </p:nvSpPr>
          <p:spPr>
            <a:xfrm>
              <a:off x="6491081" y="5095319"/>
              <a:ext cx="4232538" cy="1051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pic>
          <p:nvPicPr>
            <p:cNvPr id="187" name="图片 1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664062" y="1977809"/>
              <a:ext cx="1885785" cy="695201"/>
            </a:xfrm>
            <a:prstGeom prst="rect">
              <a:avLst/>
            </a:prstGeom>
          </p:spPr>
        </p:pic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6838623" y="2325409"/>
              <a:ext cx="3537453" cy="3559628"/>
            </a:xfrm>
            <a:custGeom>
              <a:avLst/>
              <a:gdLst>
                <a:gd name="connsiteX0" fmla="*/ 3432802 w 3537453"/>
                <a:gd name="connsiteY0" fmla="*/ 915573 h 3559628"/>
                <a:gd name="connsiteX1" fmla="*/ 3432802 w 3537453"/>
                <a:gd name="connsiteY1" fmla="*/ 1211283 h 3559628"/>
                <a:gd name="connsiteX2" fmla="*/ 3470451 w 3537453"/>
                <a:gd name="connsiteY2" fmla="*/ 1211283 h 3559628"/>
                <a:gd name="connsiteX3" fmla="*/ 3470451 w 3537453"/>
                <a:gd name="connsiteY3" fmla="*/ 1345630 h 3559628"/>
                <a:gd name="connsiteX4" fmla="*/ 2803072 w 3537453"/>
                <a:gd name="connsiteY4" fmla="*/ 1345630 h 3559628"/>
                <a:gd name="connsiteX5" fmla="*/ 2803072 w 3537453"/>
                <a:gd name="connsiteY5" fmla="*/ 1211283 h 3559628"/>
                <a:gd name="connsiteX6" fmla="*/ 2810502 w 3537453"/>
                <a:gd name="connsiteY6" fmla="*/ 1211283 h 3559628"/>
                <a:gd name="connsiteX7" fmla="*/ 2810502 w 3537453"/>
                <a:gd name="connsiteY7" fmla="*/ 915573 h 3559628"/>
                <a:gd name="connsiteX8" fmla="*/ 3537453 w 3537453"/>
                <a:gd name="connsiteY8" fmla="*/ 0 h 3559628"/>
                <a:gd name="connsiteX9" fmla="*/ 2289678 w 3537453"/>
                <a:gd name="connsiteY9" fmla="*/ 0 h 3559628"/>
                <a:gd name="connsiteX10" fmla="*/ 2289678 w 3537453"/>
                <a:gd name="connsiteY10" fmla="*/ 543832 h 3559628"/>
                <a:gd name="connsiteX11" fmla="*/ 857339 w 3537453"/>
                <a:gd name="connsiteY11" fmla="*/ 543832 h 3559628"/>
                <a:gd name="connsiteX12" fmla="*/ 857339 w 3537453"/>
                <a:gd name="connsiteY12" fmla="*/ 0 h 3559628"/>
                <a:gd name="connsiteX13" fmla="*/ 0 w 3537453"/>
                <a:gd name="connsiteY13" fmla="*/ 0 h 3559628"/>
                <a:gd name="connsiteX14" fmla="*/ 0 w 3537453"/>
                <a:gd name="connsiteY14" fmla="*/ 3559628 h 3559628"/>
                <a:gd name="connsiteX15" fmla="*/ 3537453 w 3537453"/>
                <a:gd name="connsiteY15" fmla="*/ 3559628 h 355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37453" h="3559628">
                  <a:moveTo>
                    <a:pt x="3432802" y="915573"/>
                  </a:moveTo>
                  <a:lnTo>
                    <a:pt x="3432802" y="1211283"/>
                  </a:lnTo>
                  <a:lnTo>
                    <a:pt x="3470451" y="1211283"/>
                  </a:lnTo>
                  <a:lnTo>
                    <a:pt x="3470451" y="1345630"/>
                  </a:lnTo>
                  <a:lnTo>
                    <a:pt x="2803072" y="1345630"/>
                  </a:lnTo>
                  <a:lnTo>
                    <a:pt x="2803072" y="1211283"/>
                  </a:lnTo>
                  <a:lnTo>
                    <a:pt x="2810502" y="1211283"/>
                  </a:lnTo>
                  <a:lnTo>
                    <a:pt x="2810502" y="915573"/>
                  </a:lnTo>
                  <a:close/>
                  <a:moveTo>
                    <a:pt x="3537453" y="0"/>
                  </a:moveTo>
                  <a:lnTo>
                    <a:pt x="2289678" y="0"/>
                  </a:lnTo>
                  <a:lnTo>
                    <a:pt x="2289678" y="543832"/>
                  </a:lnTo>
                  <a:lnTo>
                    <a:pt x="857339" y="543832"/>
                  </a:lnTo>
                  <a:lnTo>
                    <a:pt x="857339" y="0"/>
                  </a:lnTo>
                  <a:lnTo>
                    <a:pt x="0" y="0"/>
                  </a:lnTo>
                  <a:lnTo>
                    <a:pt x="0" y="3559628"/>
                  </a:lnTo>
                  <a:lnTo>
                    <a:pt x="3537453" y="3559628"/>
                  </a:lnTo>
                  <a:close/>
                </a:path>
              </a:pathLst>
            </a:custGeom>
          </p:spPr>
        </p:pic>
        <p:pic>
          <p:nvPicPr>
            <p:cNvPr id="189" name="图片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013646" y="2805428"/>
              <a:ext cx="775565" cy="554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4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4192" y="6420755"/>
            <a:ext cx="204205" cy="202658"/>
          </a:xfrm>
          <a:prstGeom prst="rect">
            <a:avLst/>
          </a:prstGeom>
        </p:spPr>
        <p:txBody>
          <a:bodyPr lIns="25386" tIns="25386" rIns="25386" bIns="25386" anchor="t"/>
          <a:lstStyle>
            <a:lvl1pPr defTabSz="911521">
              <a:defRPr sz="997">
                <a:solidFill>
                  <a:srgbClr val="979795"/>
                </a:solidFill>
                <a:latin typeface="OPPOSans-S R"/>
                <a:ea typeface="OPPOSans-S R"/>
                <a:cs typeface="OPPOSans-S R"/>
                <a:sym typeface="OPPOSans-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26751"/>
            <a:ext cx="12160254" cy="729404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矩形 11"/>
          <p:cNvSpPr/>
          <p:nvPr/>
        </p:nvSpPr>
        <p:spPr>
          <a:xfrm>
            <a:off x="0" y="-226752"/>
            <a:ext cx="12160251" cy="7294040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1521">
              <a:defRPr sz="3200">
                <a:solidFill>
                  <a:srgbClr val="FFFFFF"/>
                </a:solidFill>
              </a:defRPr>
            </a:pPr>
            <a:endParaRPr sz="3192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0719" y="1237851"/>
            <a:ext cx="5362862" cy="760416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1pPr>
            <a:lvl2pPr marL="738501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2pPr>
            <a:lvl3pPr marL="10550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3pPr>
            <a:lvl4pPr marL="13715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4pPr>
            <a:lvl5pPr marL="1688003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图片 1" descr="图片 1"/>
          <p:cNvPicPr>
            <a:picLocks noChangeAspect="1"/>
          </p:cNvPicPr>
          <p:nvPr/>
        </p:nvPicPr>
        <p:blipFill>
          <a:blip r:embed="rId3"/>
          <a:srcRect t="18519" b="16754"/>
          <a:stretch>
            <a:fillRect/>
          </a:stretch>
        </p:blipFill>
        <p:spPr>
          <a:xfrm>
            <a:off x="7" y="-226751"/>
            <a:ext cx="5639234" cy="7064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7039075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0" y="6465441"/>
            <a:ext cx="664478" cy="1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线条"/>
          <p:cNvSpPr/>
          <p:nvPr/>
        </p:nvSpPr>
        <p:spPr>
          <a:xfrm>
            <a:off x="381862" y="6387306"/>
            <a:ext cx="11396526" cy="2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45599" tIns="45599" rIns="45599" bIns="45599"/>
          <a:lstStyle/>
          <a:p>
            <a:endParaRPr sz="1795"/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0518" y="6420755"/>
            <a:ext cx="147873" cy="139345"/>
          </a:xfrm>
          <a:prstGeom prst="rect">
            <a:avLst/>
          </a:prstGeom>
        </p:spPr>
        <p:txBody>
          <a:bodyPr lIns="25400" tIns="25400" rIns="25400" bIns="25400" anchor="t"/>
          <a:lstStyle>
            <a:lvl1pPr>
              <a:defRPr sz="598">
                <a:solidFill>
                  <a:srgbClr val="929292"/>
                </a:solidFill>
                <a:latin typeface="OPPOSans R"/>
                <a:ea typeface="OPPOSans R"/>
                <a:cs typeface="OPPOSans R"/>
                <a:sym typeface="OPPOSans 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299" name="表格 17"/>
          <p:cNvGraphicFramePr/>
          <p:nvPr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/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106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56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Dark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45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77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Light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Platinum 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White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0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06042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4788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393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3590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795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68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67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1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35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19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0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8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71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84724" indent="-38472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3590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393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2095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795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496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346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393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209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795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496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34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496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83954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683954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fld id="{9380A3BF-C42B-5B4A-8FD1-FDF44958D935}" type="slidenum">
              <a:rPr lang="en-US" sz="2693" smtClean="0">
                <a:solidFill>
                  <a:srgbClr val="046937"/>
                </a:solidFill>
              </a:rPr>
              <a:pPr defTabSz="683954"/>
              <a:t>‹#›</a:t>
            </a:fld>
            <a:endParaRPr lang="en-US" sz="2693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393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209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795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496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34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590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496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393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496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83954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683954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fld id="{9380A3BF-C42B-5B4A-8FD1-FDF44958D935}" type="slidenum">
              <a:rPr lang="en-US" sz="2693" smtClean="0">
                <a:solidFill>
                  <a:srgbClr val="046937"/>
                </a:solidFill>
              </a:rPr>
              <a:pPr defTabSz="683954"/>
              <a:t>‹#›</a:t>
            </a:fld>
            <a:endParaRPr lang="en-US" sz="2693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590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496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84734" indent="-3847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486955"/>
            <a:ext cx="5802284" cy="489211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805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805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512978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590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512978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2pPr>
            <a:lvl3pPr marL="10259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538935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4pPr>
            <a:lvl5pPr marL="2051914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5pPr>
            <a:lvl6pPr marL="2564892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6pPr>
            <a:lvl7pPr marL="307787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7pPr>
            <a:lvl8pPr marL="3590849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8pPr>
            <a:lvl9pPr marL="4103827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512978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512978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512978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512978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2596" tIns="51298" rIns="102596" bIns="51298" numCol="1" rtlCol="0" anchor="t" anchorCtr="0" compatLnSpc="1"/>
          <a:lstStyle/>
          <a:p>
            <a:pPr marL="320612" indent="-320612" algn="ctr" defTabSz="897712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95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83259" fontAlgn="base"/>
            <a:fld id="{9380A3BF-C42B-5B4A-8FD1-FDF44958D935}" type="slidenum">
              <a:rPr lang="en-US" sz="1795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83259" fontAlgn="base"/>
              <a:t>‹#›</a:t>
            </a:fld>
            <a:endParaRPr lang="en-US" sz="1795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1066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0" y="68386"/>
              <a:ext cx="3851124" cy="1802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553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13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2093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65751" indent="-2657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933336" marR="0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612320" marR="0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279904" marR="0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947488" marR="0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933336" marR="0" lvl="1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612320" marR="0" lvl="2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279904" marR="0" lvl="3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947488" marR="0" lvl="4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590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7552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8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95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538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590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202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84734" indent="-3847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486955"/>
            <a:ext cx="5802284" cy="489211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805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805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512978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590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512978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2pPr>
            <a:lvl3pPr marL="10259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538935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4pPr>
            <a:lvl5pPr marL="2051914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5pPr>
            <a:lvl6pPr marL="2564892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6pPr>
            <a:lvl7pPr marL="307787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7pPr>
            <a:lvl8pPr marL="3590849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8pPr>
            <a:lvl9pPr marL="4103827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512978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512978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512978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512978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2596" tIns="51298" rIns="102596" bIns="51298" numCol="1" rtlCol="0" anchor="t" anchorCtr="0" compatLnSpc="1"/>
          <a:lstStyle/>
          <a:p>
            <a:pPr marL="320612" indent="-320612" algn="ctr" defTabSz="897712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95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83259" fontAlgn="base"/>
            <a:fld id="{9380A3BF-C42B-5B4A-8FD1-FDF44958D935}" type="slidenum">
              <a:rPr lang="en-US" sz="1795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83259" fontAlgn="base"/>
              <a:t>‹#›</a:t>
            </a:fld>
            <a:endParaRPr lang="en-US" sz="1795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1066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0" y="68386"/>
              <a:ext cx="3851124" cy="1802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553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13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2093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65751" indent="-2657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933336" marR="0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612320" marR="0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279904" marR="0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947488" marR="0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933336" marR="0" lvl="1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612320" marR="0" lvl="2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279904" marR="0" lvl="3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947488" marR="0" lvl="4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590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7552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8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95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538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590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202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683259"/>
            <a:fld id="{9380A3BF-C42B-5B4A-8FD1-FDF44958D935}" type="slidenum">
              <a:rPr lang="en-US" sz="1795" smtClean="0">
                <a:solidFill>
                  <a:srgbClr val="000000">
                    <a:tint val="75000"/>
                  </a:srgbClr>
                </a:solidFill>
              </a:rPr>
              <a:pPr defTabSz="683259"/>
              <a:t>‹#›</a:t>
            </a:fld>
            <a:endParaRPr lang="en-US" sz="1795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1025957" hangingPunct="1">
              <a:spcBef>
                <a:spcPct val="50000"/>
              </a:spcBef>
            </a:pPr>
            <a:r>
              <a:rPr lang="zh-CN" altLang="en-US" sz="1010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1" y="1119506"/>
            <a:ext cx="9120188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1" y="3592866"/>
            <a:ext cx="9120188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4" y="1705386"/>
            <a:ext cx="10488215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4" y="4577779"/>
            <a:ext cx="10488215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364196"/>
            <a:ext cx="10488215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7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7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984911"/>
            <a:ext cx="6156127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0" y="984911"/>
            <a:ext cx="6156127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8" y="364195"/>
            <a:ext cx="7714158" cy="57970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2043" indent="-342043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4107"/>
            <a:ext cx="5802284" cy="434907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4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4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605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2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6057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6057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6057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6057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7" tIns="45604" rIns="91207" bIns="45604" numCol="1" rtlCol="0" anchor="t" anchorCtr="0" compatLnSpc="1"/>
          <a:lstStyle/>
          <a:p>
            <a:pPr marL="285036" indent="-285036" algn="ctr" defTabSz="79810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443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443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9" y="68387"/>
              <a:ext cx="3851125" cy="1629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1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63" indent="-2362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770" marR="0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412" marR="0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920" marR="0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428" marR="0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770" marR="0" lvl="1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412" marR="0" lvl="2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920" marR="0" lvl="3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428" marR="0" lvl="4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2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8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2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5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61109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83954"/>
            <a:fld id="{00E22F85-807F-CA40-8F16-B425A1EE1DAC}" type="slidenum">
              <a:rPr lang="uk-UA" sz="673" smtClean="0">
                <a:latin typeface="OPPOSans R" charset="-122"/>
                <a:ea typeface="OPPOSans R" charset="-122"/>
                <a:cs typeface="OPPOSans R" charset="-122"/>
              </a:rPr>
              <a:pPr defTabSz="683954"/>
              <a:t>‹#›</a:t>
            </a:fld>
            <a:endParaRPr sz="673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</p:sldLayoutIdLst>
  <p:hf hdr="0" dt="0"/>
  <p:txStyles>
    <p:titleStyle>
      <a:lvl1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5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9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712452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46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1068678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24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424904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781130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2137356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2493582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849809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3206035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28241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56482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84724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12966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641207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769449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97690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025931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017" y="364196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017" y="1820976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01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AE648-BB41-422D-B616-35E9FC081E04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083" y="6340166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817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30" y="185265"/>
            <a:ext cx="1418696" cy="3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</p:sldLayoutIdLst>
  <p:txStyles>
    <p:titleStyle>
      <a:lvl1pPr algn="l" defTabSz="912023" rtl="0" eaLnBrk="1" latinLnBrk="0" hangingPunct="1">
        <a:lnSpc>
          <a:spcPct val="90000"/>
        </a:lnSpc>
        <a:spcBef>
          <a:spcPct val="0"/>
        </a:spcBef>
        <a:buNone/>
        <a:defRPr sz="2793" b="1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</p:titleStyle>
    <p:bodyStyle>
      <a:lvl1pPr marL="228006" indent="-228006" algn="l" defTabSz="912023" rtl="0" eaLnBrk="1" latinLnBrk="0" hangingPunct="1">
        <a:lnSpc>
          <a:spcPct val="90000"/>
        </a:lnSpc>
        <a:spcBef>
          <a:spcPts val="997"/>
        </a:spcBef>
        <a:buFont typeface="Arial" panose="020B0604020202020204"/>
        <a:buChar char="•"/>
        <a:defRPr sz="23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  <a:lvl2pPr marL="684017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21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2pPr>
      <a:lvl3pPr marL="1140028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3pPr>
      <a:lvl4pPr marL="1596039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4pPr>
      <a:lvl5pPr marL="2052051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596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5pPr>
      <a:lvl6pPr marL="2508062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3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085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96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11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23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4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5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056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068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079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61109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673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67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p:hf sldNum="0" hdr="0" ftr="0"/>
  <p:txStyles>
    <p:titleStyle>
      <a:lvl1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5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69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71247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46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106870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24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42494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78117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213741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49364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84988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320611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28245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56489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84734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51297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641223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76946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897712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1025957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61109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673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67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hf sldNum="0" hdr="0" ftr="0"/>
  <p:txStyles>
    <p:titleStyle>
      <a:lvl1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5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69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71247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46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106870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24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42494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78117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213741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49364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84988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320611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28245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56489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84734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51297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641223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76946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897712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1025957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8" y="364196"/>
            <a:ext cx="1048821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8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4" y="6340167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263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9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9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hf sldNum="0" hdr="0" ftr="0"/>
  <p:txStyles>
    <p:titleStyle>
      <a:lvl1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4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413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50119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825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531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900238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944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650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50356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40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8029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2043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6057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70071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4086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810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21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263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9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9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</p:sldLayoutIdLst>
  <p:hf sldNum="0" hdr="0" ftr="0"/>
  <p:txStyles>
    <p:titleStyle>
      <a:lvl1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4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413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50119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825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531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900238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944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650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50356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40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8029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2043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6057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70071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4086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810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21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43263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8061"/>
            <a:fld id="{00E22F85-807F-CA40-8F16-B425A1EE1DAC}" type="slidenum">
              <a:rPr lang="uk-UA" sz="599" smtClean="0">
                <a:latin typeface="OPPOSans R" charset="-122"/>
                <a:ea typeface="OPPOSans R" charset="-122"/>
                <a:cs typeface="OPPOSans R" charset="-122"/>
              </a:rPr>
              <a:pPr defTabSz="608061"/>
              <a:t>‹#›</a:t>
            </a:fld>
            <a:endParaRPr sz="599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</p:sldLayoutIdLst>
  <p:hf hdr="0" dt="0"/>
  <p:txStyles>
    <p:titleStyle>
      <a:lvl1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94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633397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950095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266793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583491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1900190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2216888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533587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2850285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011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023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034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6046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0057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4069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798080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2091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8" y="364195"/>
            <a:ext cx="1048821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9726D-6C62-3843-AA3B-BD2758BC20B5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3" y="6340167"/>
            <a:ext cx="410408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1861" rtl="0" eaLnBrk="1" latinLnBrk="0" hangingPunct="1">
        <a:lnSpc>
          <a:spcPct val="90000"/>
        </a:lnSpc>
        <a:spcBef>
          <a:spcPct val="0"/>
        </a:spcBef>
        <a:buNone/>
        <a:defRPr sz="43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1" rtl="0" eaLnBrk="1" latinLnBrk="0" hangingPunct="1">
        <a:lnSpc>
          <a:spcPct val="90000"/>
        </a:lnSpc>
        <a:spcBef>
          <a:spcPts val="997"/>
        </a:spcBef>
        <a:buFont typeface="Arial"/>
        <a:buChar char="•"/>
        <a:defRPr sz="2792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3pPr>
      <a:lvl4pPr marL="1595755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761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354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947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5407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2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65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582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51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44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7" y="364196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7" y="1820976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3" y="6340166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6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dt="0"/>
  <p:txStyles>
    <p:titleStyle>
      <a:lvl1pPr algn="l" defTabSz="912023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06" indent="-228006" algn="l" defTabSz="912023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17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028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039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051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062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3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085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96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11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23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4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5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056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068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079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" y="0"/>
            <a:ext cx="12160033" cy="68405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2D33284A-6E53-2249-C9EA-B5B1A7F68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0169" y="-1799067"/>
            <a:ext cx="6871014" cy="1046914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-3884" y="3040490"/>
            <a:ext cx="77000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Part 2 / Platform Features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AD3957-459E-4B96-A212-F6BE7A28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>
            <a:extLst>
              <a:ext uri="{FF2B5EF4-FFF2-40B4-BE49-F238E27FC236}">
                <a16:creationId xmlns:a16="http://schemas.microsoft.com/office/drawing/2014/main" id="{5265DE15-32CE-48D9-8C06-4B75064870C8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92" name="圆角矩形 91">
            <a:extLst>
              <a:ext uri="{FF2B5EF4-FFF2-40B4-BE49-F238E27FC236}">
                <a16:creationId xmlns:a16="http://schemas.microsoft.com/office/drawing/2014/main" id="{91369C2E-F556-E180-6DC5-A5AD657AE3D5}"/>
              </a:ext>
            </a:extLst>
          </p:cNvPr>
          <p:cNvSpPr/>
          <p:nvPr/>
        </p:nvSpPr>
        <p:spPr>
          <a:xfrm>
            <a:off x="604303" y="4272744"/>
            <a:ext cx="5017649" cy="1866278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4C38063-0DF1-73DC-B56D-1C70A5DB02B9}"/>
              </a:ext>
            </a:extLst>
          </p:cNvPr>
          <p:cNvSpPr txBox="1"/>
          <p:nvPr/>
        </p:nvSpPr>
        <p:spPr bwMode="auto">
          <a:xfrm>
            <a:off x="774868" y="5633570"/>
            <a:ext cx="2114549" cy="3465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400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UPK Develop</a:t>
            </a: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B3455023-67C2-9F98-05CC-F114CDED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02" y="4577603"/>
            <a:ext cx="2986113" cy="1119792"/>
          </a:xfrm>
          <a:prstGeom prst="rect">
            <a:avLst/>
          </a:prstGeom>
        </p:spPr>
      </p:pic>
      <p:sp>
        <p:nvSpPr>
          <p:cNvPr id="95" name="矩形 2">
            <a:extLst>
              <a:ext uri="{FF2B5EF4-FFF2-40B4-BE49-F238E27FC236}">
                <a16:creationId xmlns:a16="http://schemas.microsoft.com/office/drawing/2014/main" id="{8F6D4A8C-16C2-FFB4-4A3E-A09D2115223C}"/>
              </a:ext>
            </a:extLst>
          </p:cNvPr>
          <p:cNvSpPr txBox="1"/>
          <p:nvPr/>
        </p:nvSpPr>
        <p:spPr>
          <a:xfrm>
            <a:off x="774868" y="4294626"/>
            <a:ext cx="1261884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hangingPunct="0">
              <a:defRPr/>
            </a:pPr>
            <a:r>
              <a:rPr lang="en-US" sz="1400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Service code:</a:t>
            </a:r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5899E8BE-67DB-CD37-149A-AD98E6358ADE}"/>
              </a:ext>
            </a:extLst>
          </p:cNvPr>
          <p:cNvSpPr/>
          <p:nvPr/>
        </p:nvSpPr>
        <p:spPr>
          <a:xfrm>
            <a:off x="5722097" y="1383898"/>
            <a:ext cx="5017650" cy="475512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A8141D79-62FF-01A0-B954-5FD569B4CA37}"/>
              </a:ext>
            </a:extLst>
          </p:cNvPr>
          <p:cNvSpPr txBox="1"/>
          <p:nvPr/>
        </p:nvSpPr>
        <p:spPr bwMode="auto">
          <a:xfrm>
            <a:off x="7506848" y="5633570"/>
            <a:ext cx="1369577" cy="3465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400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UI Template</a:t>
            </a:r>
          </a:p>
        </p:txBody>
      </p:sp>
      <p:sp>
        <p:nvSpPr>
          <p:cNvPr id="28" name="圆角矩形 95">
            <a:extLst>
              <a:ext uri="{FF2B5EF4-FFF2-40B4-BE49-F238E27FC236}">
                <a16:creationId xmlns:a16="http://schemas.microsoft.com/office/drawing/2014/main" id="{3F353767-7F70-443A-873F-4D9C001D8A23}"/>
              </a:ext>
            </a:extLst>
          </p:cNvPr>
          <p:cNvSpPr/>
          <p:nvPr/>
        </p:nvSpPr>
        <p:spPr>
          <a:xfrm>
            <a:off x="621517" y="1383898"/>
            <a:ext cx="4976195" cy="2755612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CB451E8-343B-4F5D-97CD-1DE559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778141" y="1581515"/>
            <a:ext cx="4079182" cy="18917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D1EAF7B-D6F8-4350-B20A-CC52ADC0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766323" y="3061793"/>
            <a:ext cx="4850629" cy="298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直接连接符 22">
            <a:extLst>
              <a:ext uri="{FF2B5EF4-FFF2-40B4-BE49-F238E27FC236}">
                <a16:creationId xmlns:a16="http://schemas.microsoft.com/office/drawing/2014/main" id="{68D02C0E-6B7E-45F0-98E1-4671506F3C04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E3F23B48-8BCE-4F09-8F79-6FD727756D66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Features of the Pantanal Service Platform:</a:t>
            </a:r>
            <a:r>
              <a:rPr lang="en-US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Develop once for multiple entries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56028CD-A88E-0012-A46F-5067FA6F01A5}"/>
              </a:ext>
            </a:extLst>
          </p:cNvPr>
          <p:cNvSpPr txBox="1"/>
          <p:nvPr/>
        </p:nvSpPr>
        <p:spPr bwMode="auto">
          <a:xfrm>
            <a:off x="778141" y="3523155"/>
            <a:ext cx="1341436" cy="3465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400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 Effect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FA4554-AE8F-B683-53E2-C808DFD6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26" y="1581516"/>
            <a:ext cx="4650213" cy="11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圆角矩形 1">
            <a:extLst>
              <a:ext uri="{FF2B5EF4-FFF2-40B4-BE49-F238E27FC236}">
                <a16:creationId xmlns:a16="http://schemas.microsoft.com/office/drawing/2014/main" id="{EA588394-EE53-4D0A-9A7E-9EBE96B91D66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6077822" y="1383898"/>
            <a:ext cx="4655361" cy="2287386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5899E8BE-67DB-CD37-149A-AD98E6358ADE}"/>
              </a:ext>
            </a:extLst>
          </p:cNvPr>
          <p:cNvSpPr/>
          <p:nvPr/>
        </p:nvSpPr>
        <p:spPr>
          <a:xfrm>
            <a:off x="621517" y="1383897"/>
            <a:ext cx="5254759" cy="482159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8" name="矩形 2">
            <a:extLst>
              <a:ext uri="{FF2B5EF4-FFF2-40B4-BE49-F238E27FC236}">
                <a16:creationId xmlns:a16="http://schemas.microsoft.com/office/drawing/2014/main" id="{AA17B1EF-8712-DA84-D8E0-E78650C5D795}"/>
              </a:ext>
            </a:extLst>
          </p:cNvPr>
          <p:cNvSpPr txBox="1"/>
          <p:nvPr/>
        </p:nvSpPr>
        <p:spPr>
          <a:xfrm>
            <a:off x="6464903" y="5362804"/>
            <a:ext cx="1856598" cy="307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604" bIns="45604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defTabSz="912114" hangingPunct="0">
              <a:defRPr/>
            </a:pPr>
            <a:r>
              <a:rPr lang="en-US" sz="1397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</a:rPr>
              <a:t>Service configuration</a:t>
            </a:r>
          </a:p>
        </p:txBody>
      </p:sp>
      <p:sp>
        <p:nvSpPr>
          <p:cNvPr id="129" name="多级决策系统，驱动服务的触发、流转、组装、交互模态，打造最合适的用户体验…">
            <a:extLst>
              <a:ext uri="{FF2B5EF4-FFF2-40B4-BE49-F238E27FC236}">
                <a16:creationId xmlns:a16="http://schemas.microsoft.com/office/drawing/2014/main" id="{5EE6EDD0-C2BB-13C8-5715-50BE0A9CFE4C}"/>
              </a:ext>
            </a:extLst>
          </p:cNvPr>
          <p:cNvSpPr txBox="1"/>
          <p:nvPr/>
        </p:nvSpPr>
        <p:spPr>
          <a:xfrm>
            <a:off x="825349" y="1604523"/>
            <a:ext cx="5050927" cy="14411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604" bIns="45604">
            <a:spAutoFit/>
          </a:bodyPr>
          <a:lstStyle/>
          <a:p>
            <a:pPr marL="171450" indent="-171450" defTabSz="912114" hangingPunct="0">
              <a:spcBef>
                <a:spcPts val="748"/>
              </a:spcBef>
              <a:buClr>
                <a:srgbClr val="00BC70"/>
              </a:buClr>
              <a:buSzPct val="100000"/>
              <a:buFont typeface="Wingdings" pitchFamily="2" charset="2"/>
              <a:buChar char="n"/>
              <a:defRPr sz="2500">
                <a:solidFill>
                  <a:srgbClr val="54BA77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detects contextual relationships and evolving changes, offering accurate insights into user intents so as to recommend targeted services, hand over or assemble them, and select appropriate modes</a:t>
            </a:r>
          </a:p>
          <a:p>
            <a:pPr marL="171450" indent="-171450" defTabSz="912114" hangingPunct="0">
              <a:spcBef>
                <a:spcPts val="748"/>
              </a:spcBef>
              <a:buClr>
                <a:srgbClr val="00BC70"/>
              </a:buClr>
              <a:buSzPct val="100000"/>
              <a:buFont typeface="Wingdings" pitchFamily="2" charset="2"/>
              <a:buChar char="n"/>
              <a:defRPr sz="2500">
                <a:solidFill>
                  <a:srgbClr val="54BA77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endParaRPr lang="en-US" altLang="zh-CN" sz="100" kern="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M"/>
            </a:endParaRPr>
          </a:p>
          <a:p>
            <a:pPr marL="171450" indent="-171450" defTabSz="912114" hangingPunct="0">
              <a:spcBef>
                <a:spcPts val="748"/>
              </a:spcBef>
              <a:buClr>
                <a:srgbClr val="00BC70"/>
              </a:buClr>
              <a:buSzPct val="100000"/>
              <a:buFont typeface="Wingdings" pitchFamily="2" charset="2"/>
              <a:buChar char="n"/>
              <a:defRPr sz="2500">
                <a:solidFill>
                  <a:srgbClr val="54BA77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standard services for common intents and simplifies integration for developers through standardized interfaces</a:t>
            </a:r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3DA49777-73D5-8B74-58DC-BC06A43DE514}"/>
              </a:ext>
            </a:extLst>
          </p:cNvPr>
          <p:cNvGrpSpPr/>
          <p:nvPr/>
        </p:nvGrpSpPr>
        <p:grpSpPr>
          <a:xfrm>
            <a:off x="790812" y="3405848"/>
            <a:ext cx="4764552" cy="2238717"/>
            <a:chOff x="950667" y="6584060"/>
            <a:chExt cx="6276583" cy="3335817"/>
          </a:xfrm>
        </p:grpSpPr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4C453281-3721-A7E9-A481-A790AA403889}"/>
                </a:ext>
              </a:extLst>
            </p:cNvPr>
            <p:cNvGrpSpPr/>
            <p:nvPr/>
          </p:nvGrpSpPr>
          <p:grpSpPr>
            <a:xfrm>
              <a:off x="1682786" y="7988428"/>
              <a:ext cx="5463650" cy="450167"/>
              <a:chOff x="1682786" y="7988429"/>
              <a:chExt cx="5463650" cy="340482"/>
            </a:xfrm>
          </p:grpSpPr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A237F83D-81DC-4FC1-33AB-9E7A93163D96}"/>
                  </a:ext>
                </a:extLst>
              </p:cNvPr>
              <p:cNvSpPr/>
              <p:nvPr/>
            </p:nvSpPr>
            <p:spPr>
              <a:xfrm>
                <a:off x="1682786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Time</a:t>
                </a: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8A363557-8833-59E5-83D2-3AA501532F20}"/>
                  </a:ext>
                </a:extLst>
              </p:cNvPr>
              <p:cNvSpPr/>
              <p:nvPr/>
            </p:nvSpPr>
            <p:spPr>
              <a:xfrm>
                <a:off x="2791786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Location</a:t>
                </a: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63535E5-7439-6E95-8D49-67A6417DD4ED}"/>
                  </a:ext>
                </a:extLst>
              </p:cNvPr>
              <p:cNvSpPr/>
              <p:nvPr/>
            </p:nvSpPr>
            <p:spPr>
              <a:xfrm>
                <a:off x="3900784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Event</a:t>
                </a: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0F69CFB9-F18C-CAB8-064F-77A5D05C8182}"/>
                  </a:ext>
                </a:extLst>
              </p:cNvPr>
              <p:cNvSpPr/>
              <p:nvPr/>
            </p:nvSpPr>
            <p:spPr>
              <a:xfrm>
                <a:off x="5000698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Environment</a:t>
                </a: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F6509E35-379E-2BE7-3C5B-92FBBA0876BF}"/>
                  </a:ext>
                </a:extLst>
              </p:cNvPr>
              <p:cNvSpPr/>
              <p:nvPr/>
            </p:nvSpPr>
            <p:spPr>
              <a:xfrm>
                <a:off x="6100610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Device</a:t>
                </a:r>
              </a:p>
            </p:txBody>
          </p:sp>
        </p:grpSp>
        <p:sp>
          <p:nvSpPr>
            <p:cNvPr id="132" name="圆柱形 60">
              <a:extLst>
                <a:ext uri="{FF2B5EF4-FFF2-40B4-BE49-F238E27FC236}">
                  <a16:creationId xmlns:a16="http://schemas.microsoft.com/office/drawing/2014/main" id="{663EF1C3-6B9D-40DE-10C1-D31A6A477BA8}"/>
                </a:ext>
              </a:extLst>
            </p:cNvPr>
            <p:cNvSpPr/>
            <p:nvPr/>
          </p:nvSpPr>
          <p:spPr>
            <a:xfrm rot="5400000">
              <a:off x="3873050" y="4326926"/>
              <a:ext cx="1016251" cy="553052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defTabSz="912114" hangingPunct="0">
                <a:defRPr/>
              </a:pPr>
              <a:endParaRPr lang="zh-CN" altLang="en-US" sz="798" kern="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A6C64089-D8FB-8E63-09D5-E68CC4BF42DC}"/>
                </a:ext>
              </a:extLst>
            </p:cNvPr>
            <p:cNvSpPr/>
            <p:nvPr/>
          </p:nvSpPr>
          <p:spPr>
            <a:xfrm>
              <a:off x="950667" y="6799902"/>
              <a:ext cx="677852" cy="8296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912114" hangingPunct="0">
                <a:defRPr/>
              </a:pPr>
              <a:r>
                <a:rPr lang="en-US" sz="798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Coherent</a:t>
              </a:r>
            </a:p>
            <a:p>
              <a:pPr defTabSz="912114" hangingPunct="0">
                <a:defRPr/>
              </a:pPr>
              <a:r>
                <a:rPr lang="en-US" sz="798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context</a:t>
              </a: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14F36782-4485-2DB8-1E0B-11F039BEB3B4}"/>
                </a:ext>
              </a:extLst>
            </p:cNvPr>
            <p:cNvSpPr/>
            <p:nvPr/>
          </p:nvSpPr>
          <p:spPr>
            <a:xfrm>
              <a:off x="3714387" y="6749837"/>
              <a:ext cx="3064276" cy="278748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912114" hangingPunct="0">
                <a:defRPr/>
              </a:pPr>
              <a:r>
                <a:rPr lang="en-US" sz="798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Hybrid context 3</a:t>
              </a: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403E93EE-A4CF-BF0D-3E21-E477F89125D6}"/>
                </a:ext>
              </a:extLst>
            </p:cNvPr>
            <p:cNvSpPr/>
            <p:nvPr/>
          </p:nvSpPr>
          <p:spPr>
            <a:xfrm>
              <a:off x="1939134" y="7168837"/>
              <a:ext cx="1407670" cy="29184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912114" hangingPunct="0">
                <a:defRPr/>
              </a:pPr>
              <a:r>
                <a:rPr lang="en-US" sz="798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Hybrid context 1</a:t>
              </a: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EFBACC75-B291-C6EB-6A22-81F40AEBBD98}"/>
                </a:ext>
              </a:extLst>
            </p:cNvPr>
            <p:cNvSpPr/>
            <p:nvPr/>
          </p:nvSpPr>
          <p:spPr>
            <a:xfrm>
              <a:off x="3472321" y="7153707"/>
              <a:ext cx="2056706" cy="283936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912114" hangingPunct="0">
                <a:defRPr/>
              </a:pPr>
              <a:r>
                <a:rPr lang="en-US" sz="798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Hybrid context 2</a:t>
              </a:r>
            </a:p>
          </p:txBody>
        </p:sp>
        <p:cxnSp>
          <p:nvCxnSpPr>
            <p:cNvPr id="137" name="直接箭头连接符 72">
              <a:extLst>
                <a:ext uri="{FF2B5EF4-FFF2-40B4-BE49-F238E27FC236}">
                  <a16:creationId xmlns:a16="http://schemas.microsoft.com/office/drawing/2014/main" id="{07AD573C-C91D-3608-05AF-0F8BA39E375B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 flipH="1">
              <a:off x="2205699" y="7454523"/>
              <a:ext cx="440033" cy="533905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8" name="直接箭头连接符 74">
              <a:extLst>
                <a:ext uri="{FF2B5EF4-FFF2-40B4-BE49-F238E27FC236}">
                  <a16:creationId xmlns:a16="http://schemas.microsoft.com/office/drawing/2014/main" id="{FE0751A4-4ACD-7E75-71A8-D7E816EB55B3}"/>
                </a:ext>
              </a:extLst>
            </p:cNvPr>
            <p:cNvCxnSpPr>
              <a:cxnSpLocks/>
              <a:stCxn id="135" idx="2"/>
              <a:endCxn id="154" idx="0"/>
            </p:cNvCxnSpPr>
            <p:nvPr/>
          </p:nvCxnSpPr>
          <p:spPr>
            <a:xfrm>
              <a:off x="2642969" y="7460679"/>
              <a:ext cx="671730" cy="527749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9" name="直接箭头连接符 76">
              <a:extLst>
                <a:ext uri="{FF2B5EF4-FFF2-40B4-BE49-F238E27FC236}">
                  <a16:creationId xmlns:a16="http://schemas.microsoft.com/office/drawing/2014/main" id="{2156BEAC-F9DD-0499-EB32-15DFC22F7FFF}"/>
                </a:ext>
              </a:extLst>
            </p:cNvPr>
            <p:cNvCxnSpPr>
              <a:cxnSpLocks/>
              <a:endCxn id="154" idx="0"/>
            </p:cNvCxnSpPr>
            <p:nvPr/>
          </p:nvCxnSpPr>
          <p:spPr>
            <a:xfrm flipH="1">
              <a:off x="3314699" y="7437643"/>
              <a:ext cx="545607" cy="550785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0" name="直接箭头连接符 79">
              <a:extLst>
                <a:ext uri="{FF2B5EF4-FFF2-40B4-BE49-F238E27FC236}">
                  <a16:creationId xmlns:a16="http://schemas.microsoft.com/office/drawing/2014/main" id="{7774A4EB-4351-3823-8E83-2A3B32C39F43}"/>
                </a:ext>
              </a:extLst>
            </p:cNvPr>
            <p:cNvCxnSpPr>
              <a:cxnSpLocks/>
              <a:endCxn id="155" idx="0"/>
            </p:cNvCxnSpPr>
            <p:nvPr/>
          </p:nvCxnSpPr>
          <p:spPr>
            <a:xfrm>
              <a:off x="3855739" y="7454523"/>
              <a:ext cx="567958" cy="533905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C6A1988E-00F4-3D98-4D8B-534AE165684D}"/>
                </a:ext>
              </a:extLst>
            </p:cNvPr>
            <p:cNvGrpSpPr/>
            <p:nvPr/>
          </p:nvGrpSpPr>
          <p:grpSpPr>
            <a:xfrm>
              <a:off x="1058669" y="8715568"/>
              <a:ext cx="6168581" cy="1204309"/>
              <a:chOff x="734426" y="8717538"/>
              <a:chExt cx="4924399" cy="1390589"/>
            </a:xfrm>
          </p:grpSpPr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3F457D2A-6C9F-9C37-A456-9D74FF8A0EF7}"/>
                  </a:ext>
                </a:extLst>
              </p:cNvPr>
              <p:cNvSpPr/>
              <p:nvPr/>
            </p:nvSpPr>
            <p:spPr>
              <a:xfrm>
                <a:off x="1241004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Wi-Fi</a:t>
                </a: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2FF9DDA4-A010-EFD8-15F4-1F872601C869}"/>
                  </a:ext>
                </a:extLst>
              </p:cNvPr>
              <p:cNvSpPr/>
              <p:nvPr/>
            </p:nvSpPr>
            <p:spPr>
              <a:xfrm>
                <a:off x="2350004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Bluetooth</a:t>
                </a: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8742C71C-BC54-CBC2-43AB-D6C9B876E695}"/>
                  </a:ext>
                </a:extLst>
              </p:cNvPr>
              <p:cNvSpPr/>
              <p:nvPr/>
            </p:nvSpPr>
            <p:spPr>
              <a:xfrm>
                <a:off x="3459002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Gyroscope</a:t>
                </a: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5AE983D2-4EDD-0140-D9F8-4AC0D593F66D}"/>
                  </a:ext>
                </a:extLst>
              </p:cNvPr>
              <p:cNvSpPr/>
              <p:nvPr/>
            </p:nvSpPr>
            <p:spPr>
              <a:xfrm>
                <a:off x="4558916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Accelerometer</a:t>
                </a: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00BF0137-E6D2-E86E-02BB-B90D7EDB8DC5}"/>
                  </a:ext>
                </a:extLst>
              </p:cNvPr>
              <p:cNvSpPr/>
              <p:nvPr/>
            </p:nvSpPr>
            <p:spPr>
              <a:xfrm>
                <a:off x="1241004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Vehicle's display</a:t>
                </a: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88BDB65A-F82E-2F14-A24C-B0EE0C7EE48F}"/>
                  </a:ext>
                </a:extLst>
              </p:cNvPr>
              <p:cNvSpPr/>
              <p:nvPr/>
            </p:nvSpPr>
            <p:spPr>
              <a:xfrm>
                <a:off x="2350004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Camera</a:t>
                </a: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6E8B73ED-EA5F-0288-8623-D37F5C4AC6B9}"/>
                  </a:ext>
                </a:extLst>
              </p:cNvPr>
              <p:cNvSpPr/>
              <p:nvPr/>
            </p:nvSpPr>
            <p:spPr>
              <a:xfrm>
                <a:off x="3459002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Fitness sensor</a:t>
                </a: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644EEAB4-F736-BBAC-ADB7-AD92F37CCC51}"/>
                  </a:ext>
                </a:extLst>
              </p:cNvPr>
              <p:cNvSpPr/>
              <p:nvPr/>
            </p:nvSpPr>
            <p:spPr>
              <a:xfrm>
                <a:off x="4558916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sz="798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...</a:t>
                </a: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2492F9DE-E037-9CBC-228B-7BEE12A4BD50}"/>
                  </a:ext>
                </a:extLst>
              </p:cNvPr>
              <p:cNvSpPr/>
              <p:nvPr/>
            </p:nvSpPr>
            <p:spPr>
              <a:xfrm>
                <a:off x="755289" y="8717538"/>
                <a:ext cx="4903536" cy="1390589"/>
              </a:xfrm>
              <a:prstGeom prst="rect">
                <a:avLst/>
              </a:prstGeom>
              <a:noFill/>
              <a:ln w="12700" cap="flat">
                <a:solidFill>
                  <a:srgbClr val="046A38"/>
                </a:solidFill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defTabSz="912114" hangingPunct="0">
                  <a:defRPr/>
                </a:pPr>
                <a:endParaRPr lang="zh-CN" altLang="en-US" sz="798" kern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A9A8F3A0-56B7-4BF8-A2ED-49C93D8CC18B}"/>
                  </a:ext>
                </a:extLst>
              </p:cNvPr>
              <p:cNvSpPr/>
              <p:nvPr/>
            </p:nvSpPr>
            <p:spPr>
              <a:xfrm>
                <a:off x="734426" y="9078109"/>
                <a:ext cx="574516" cy="95796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defTabSz="912114" hangingPunct="0">
                  <a:defRPr/>
                </a:pPr>
                <a:r>
                  <a:rPr lang="en-US" sz="798" dirty="0">
                    <a:solidFill>
                      <a:srgbClr val="000000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Sensors</a:t>
                </a:r>
              </a:p>
              <a:p>
                <a:pPr defTabSz="912114" hangingPunct="0">
                  <a:defRPr/>
                </a:pPr>
                <a:endParaRPr lang="en-US" sz="798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42" name="直接箭头连接符 79">
              <a:extLst>
                <a:ext uri="{FF2B5EF4-FFF2-40B4-BE49-F238E27FC236}">
                  <a16:creationId xmlns:a16="http://schemas.microsoft.com/office/drawing/2014/main" id="{B86FA92E-E23A-09FD-55E5-C41570537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1922" y="7028585"/>
              <a:ext cx="200" cy="956600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58" name="肘形连接符 54">
            <a:extLst>
              <a:ext uri="{FF2B5EF4-FFF2-40B4-BE49-F238E27FC236}">
                <a16:creationId xmlns:a16="http://schemas.microsoft.com/office/drawing/2014/main" id="{2F4619CD-BBA9-E201-D9B6-5A381D1FAF54}"/>
              </a:ext>
            </a:extLst>
          </p:cNvPr>
          <p:cNvCxnSpPr>
            <a:cxnSpLocks/>
            <a:stCxn id="135" idx="0"/>
            <a:endCxn id="134" idx="1"/>
          </p:cNvCxnSpPr>
          <p:nvPr/>
        </p:nvCxnSpPr>
        <p:spPr>
          <a:xfrm rot="5400000" flipH="1" flipV="1">
            <a:off x="2388264" y="3297814"/>
            <a:ext cx="187662" cy="813313"/>
          </a:xfrm>
          <a:prstGeom prst="bentConnector2">
            <a:avLst/>
          </a:prstGeom>
          <a:noFill/>
          <a:ln w="19050" cap="flat">
            <a:solidFill>
              <a:srgbClr val="055939"/>
            </a:solidFill>
            <a:prstDash val="dash"/>
            <a:miter lim="400000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9" name="文本框 158">
            <a:extLst>
              <a:ext uri="{FF2B5EF4-FFF2-40B4-BE49-F238E27FC236}">
                <a16:creationId xmlns:a16="http://schemas.microsoft.com/office/drawing/2014/main" id="{1812D6D0-57DF-AD54-63B0-4BABDBA643D0}"/>
              </a:ext>
            </a:extLst>
          </p:cNvPr>
          <p:cNvSpPr txBox="1"/>
          <p:nvPr/>
        </p:nvSpPr>
        <p:spPr>
          <a:xfrm>
            <a:off x="1986389" y="3447063"/>
            <a:ext cx="1040275" cy="1739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13" tIns="25313" rIns="25313" bIns="25313" numCol="1" spcCol="38064" rtlCol="0" anchor="ctr">
            <a:spAutoFit/>
          </a:bodyPr>
          <a:lstStyle/>
          <a:p>
            <a:pPr defTabSz="912114" hangingPunct="0">
              <a:defRPr/>
            </a:pPr>
            <a:r>
              <a:rPr lang="en-US" sz="798" dirty="0">
                <a:solidFill>
                  <a:srgbClr val="535353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rPr>
              <a:t>Context</a:t>
            </a: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2FE431E8-F512-65AC-2837-396C8B7975CB}"/>
              </a:ext>
            </a:extLst>
          </p:cNvPr>
          <p:cNvSpPr/>
          <p:nvPr/>
        </p:nvSpPr>
        <p:spPr>
          <a:xfrm>
            <a:off x="561056" y="2975528"/>
            <a:ext cx="5254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Detection of user intents across different scenarios, such as mobility and lifestyle services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D894E46-425C-148A-19B9-CB5AE57523FC}"/>
              </a:ext>
            </a:extLst>
          </p:cNvPr>
          <p:cNvGrpSpPr/>
          <p:nvPr/>
        </p:nvGrpSpPr>
        <p:grpSpPr>
          <a:xfrm>
            <a:off x="6162130" y="1774276"/>
            <a:ext cx="4471372" cy="1693067"/>
            <a:chOff x="8638283" y="2216652"/>
            <a:chExt cx="3310637" cy="1082477"/>
          </a:xfrm>
        </p:grpSpPr>
        <p:sp>
          <p:nvSpPr>
            <p:cNvPr id="126" name="矩形">
              <a:extLst>
                <a:ext uri="{FF2B5EF4-FFF2-40B4-BE49-F238E27FC236}">
                  <a16:creationId xmlns:a16="http://schemas.microsoft.com/office/drawing/2014/main" id="{A0F0EDD1-7EAB-6FAD-C340-F1FAE4B7E325}"/>
                </a:ext>
              </a:extLst>
            </p:cNvPr>
            <p:cNvSpPr/>
            <p:nvPr/>
          </p:nvSpPr>
          <p:spPr>
            <a:xfrm rot="21592969">
              <a:off x="8678900" y="2216652"/>
              <a:ext cx="3268737" cy="1082477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175">
              <a:miter lim="400000"/>
            </a:ln>
            <a:effectLst>
              <a:outerShdw blurRad="50800" dist="38100" sx="101000" sy="101000" algn="l" rotWithShape="0">
                <a:schemeClr val="bg1">
                  <a:lumMod val="85000"/>
                  <a:alpha val="40000"/>
                </a:schemeClr>
              </a:outerShdw>
            </a:effectLst>
          </p:spPr>
          <p:txBody>
            <a:bodyPr lIns="38478" tIns="38478" rIns="38478" bIns="38478" anchor="ctr"/>
            <a:lstStyle/>
            <a:p>
              <a:pPr algn="ctr" defTabSz="769596" hangingPunct="0">
                <a:defRPr sz="3000"/>
              </a:pPr>
              <a:endParaRPr sz="1200" kern="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6775E327-CEC0-EF9E-A848-9828C1432388}"/>
                </a:ext>
              </a:extLst>
            </p:cNvPr>
            <p:cNvSpPr txBox="1"/>
            <p:nvPr/>
          </p:nvSpPr>
          <p:spPr>
            <a:xfrm>
              <a:off x="8638283" y="2643340"/>
              <a:ext cx="3310637" cy="5336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indent="228029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endParaRPr lang="en-US" altLang="zh-CN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M"/>
              </a:endParaRPr>
            </a:p>
            <a:p>
              <a:pPr indent="228029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OPPOSans-S-M"/>
                </a:rPr>
                <a:t>Example:     </a:t>
              </a:r>
              <a:r>
                <a:rPr lang="en-US" sz="1400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OPPOSans-S-M"/>
                </a:rPr>
                <a:t>pantanal.intent.travel.CALL_TAXI</a:t>
              </a:r>
              <a:endPara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M"/>
              </a:endParaRPr>
            </a:p>
            <a:p>
              <a:pPr defTabSz="912114" hangingPunct="0">
                <a:defRPr/>
              </a:pPr>
              <a:endParaRPr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163" name="矩形 106">
              <a:extLst>
                <a:ext uri="{FF2B5EF4-FFF2-40B4-BE49-F238E27FC236}">
                  <a16:creationId xmlns:a16="http://schemas.microsoft.com/office/drawing/2014/main" id="{6A3302A1-6296-6F56-6B71-33AA52D3433C}"/>
                </a:ext>
              </a:extLst>
            </p:cNvPr>
            <p:cNvSpPr/>
            <p:nvPr/>
          </p:nvSpPr>
          <p:spPr>
            <a:xfrm>
              <a:off x="8934941" y="2386636"/>
              <a:ext cx="843846" cy="18149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604" tIns="22802" rIns="45604" bIns="22802" numCol="1" spcCol="0" rtlCol="0" fromWordArt="0" anchor="ctr" anchorCtr="0" forceAA="0" compatLnSpc="1">
              <a:spAutoFit/>
            </a:bodyPr>
            <a:lstStyle/>
            <a:p>
              <a:pPr algn="ctr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en-US" sz="12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OPPOSans-S-M"/>
                </a:rPr>
                <a:t>Fixed prefix </a:t>
              </a:r>
            </a:p>
          </p:txBody>
        </p:sp>
        <p:sp>
          <p:nvSpPr>
            <p:cNvPr id="164" name="矩形 106">
              <a:extLst>
                <a:ext uri="{FF2B5EF4-FFF2-40B4-BE49-F238E27FC236}">
                  <a16:creationId xmlns:a16="http://schemas.microsoft.com/office/drawing/2014/main" id="{A68D801D-20AC-3736-A412-6DC2709E7D41}"/>
                </a:ext>
              </a:extLst>
            </p:cNvPr>
            <p:cNvSpPr/>
            <p:nvPr/>
          </p:nvSpPr>
          <p:spPr>
            <a:xfrm>
              <a:off x="9780325" y="2386636"/>
              <a:ext cx="843846" cy="18149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604" tIns="22802" rIns="45604" bIns="22802" numCol="1" spcCol="0" rtlCol="0" fromWordArt="0" anchor="ctr" anchorCtr="0" forceAA="0" compatLnSpc="1">
              <a:spAutoFit/>
            </a:bodyPr>
            <a:lstStyle/>
            <a:p>
              <a:pPr algn="ctr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OPPOSans-S-M"/>
                </a:rPr>
                <a:t>Domain</a:t>
              </a:r>
            </a:p>
          </p:txBody>
        </p:sp>
        <p:sp>
          <p:nvSpPr>
            <p:cNvPr id="165" name="矩形 106">
              <a:extLst>
                <a:ext uri="{FF2B5EF4-FFF2-40B4-BE49-F238E27FC236}">
                  <a16:creationId xmlns:a16="http://schemas.microsoft.com/office/drawing/2014/main" id="{11E4BABB-11DA-A7DB-87E2-1CBA8475DE7B}"/>
                </a:ext>
              </a:extLst>
            </p:cNvPr>
            <p:cNvSpPr/>
            <p:nvPr/>
          </p:nvSpPr>
          <p:spPr>
            <a:xfrm>
              <a:off x="10623344" y="2386636"/>
              <a:ext cx="843846" cy="18149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604" tIns="22802" rIns="45604" bIns="22802" numCol="1" spcCol="0" rtlCol="0" fromWordArt="0" anchor="ctr" anchorCtr="0" forceAA="0" compatLnSpc="1">
              <a:spAutoFit/>
            </a:bodyPr>
            <a:lstStyle/>
            <a:p>
              <a:pPr algn="ctr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en-US" sz="12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OPPOSans-S-M"/>
                </a:rPr>
                <a:t>Action ID</a:t>
              </a:r>
            </a:p>
          </p:txBody>
        </p:sp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404DB68F-1C98-0454-9F9B-FDE0721379E6}"/>
              </a:ext>
            </a:extLst>
          </p:cNvPr>
          <p:cNvSpPr txBox="1"/>
          <p:nvPr/>
        </p:nvSpPr>
        <p:spPr bwMode="auto">
          <a:xfrm>
            <a:off x="596653" y="5685875"/>
            <a:ext cx="5254759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 Effect</a:t>
            </a:r>
          </a:p>
        </p:txBody>
      </p:sp>
      <p:sp>
        <p:nvSpPr>
          <p:cNvPr id="161" name="矩形 2">
            <a:extLst>
              <a:ext uri="{FF2B5EF4-FFF2-40B4-BE49-F238E27FC236}">
                <a16:creationId xmlns:a16="http://schemas.microsoft.com/office/drawing/2014/main" id="{3DB8E06B-AB17-0282-3434-3791946A9082}"/>
              </a:ext>
            </a:extLst>
          </p:cNvPr>
          <p:cNvSpPr txBox="1"/>
          <p:nvPr/>
        </p:nvSpPr>
        <p:spPr>
          <a:xfrm>
            <a:off x="6135450" y="1498411"/>
            <a:ext cx="2830749" cy="3075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604" bIns="45604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defTabSz="912114" hangingPunct="0">
              <a:defRPr/>
            </a:pPr>
            <a:r>
              <a:rPr lang="en-US" sz="14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Format of detected intents</a:t>
            </a:r>
          </a:p>
        </p:txBody>
      </p:sp>
      <p:sp>
        <p:nvSpPr>
          <p:cNvPr id="55" name="直接连接符 22">
            <a:extLst>
              <a:ext uri="{FF2B5EF4-FFF2-40B4-BE49-F238E27FC236}">
                <a16:creationId xmlns:a16="http://schemas.microsoft.com/office/drawing/2014/main" id="{704C4885-F163-4957-8595-9447FF93AFB1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7" name="圆角矩形 46">
            <a:extLst>
              <a:ext uri="{FF2B5EF4-FFF2-40B4-BE49-F238E27FC236}">
                <a16:creationId xmlns:a16="http://schemas.microsoft.com/office/drawing/2014/main" id="{4C84EBDC-6A6A-4AAC-AA4B-389A3092B3EC}"/>
              </a:ext>
            </a:extLst>
          </p:cNvPr>
          <p:cNvSpPr/>
          <p:nvPr/>
        </p:nvSpPr>
        <p:spPr>
          <a:xfrm>
            <a:off x="6070477" y="3746852"/>
            <a:ext cx="4655360" cy="2458639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9" name="矩形">
            <a:extLst>
              <a:ext uri="{FF2B5EF4-FFF2-40B4-BE49-F238E27FC236}">
                <a16:creationId xmlns:a16="http://schemas.microsoft.com/office/drawing/2014/main" id="{F56EF483-5C0F-4B43-8F37-FA9BEAF57B70}"/>
              </a:ext>
            </a:extLst>
          </p:cNvPr>
          <p:cNvSpPr/>
          <p:nvPr/>
        </p:nvSpPr>
        <p:spPr>
          <a:xfrm rot="21592969">
            <a:off x="6217135" y="4097303"/>
            <a:ext cx="4414782" cy="154920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200" kern="0" dirty="0">
              <a:solidFill>
                <a:srgbClr val="000000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B"/>
            </a:endParaRPr>
          </a:p>
        </p:txBody>
      </p:sp>
      <p:pic>
        <p:nvPicPr>
          <p:cNvPr id="168" name="图片 167">
            <a:extLst>
              <a:ext uri="{FF2B5EF4-FFF2-40B4-BE49-F238E27FC236}">
                <a16:creationId xmlns:a16="http://schemas.microsoft.com/office/drawing/2014/main" id="{AADFD62A-8346-FC33-F66B-261D3DEA6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6" b="8144"/>
          <a:stretch/>
        </p:blipFill>
        <p:spPr>
          <a:xfrm>
            <a:off x="6459424" y="4154677"/>
            <a:ext cx="3964847" cy="1015725"/>
          </a:xfrm>
          <a:prstGeom prst="rect">
            <a:avLst/>
          </a:prstGeom>
          <a:ln>
            <a:noFill/>
          </a:ln>
        </p:spPr>
      </p:pic>
      <p:sp>
        <p:nvSpPr>
          <p:cNvPr id="167" name="文本框 166">
            <a:extLst>
              <a:ext uri="{FF2B5EF4-FFF2-40B4-BE49-F238E27FC236}">
                <a16:creationId xmlns:a16="http://schemas.microsoft.com/office/drawing/2014/main" id="{F006046B-1450-A391-408D-4FDC4A6C2ADE}"/>
              </a:ext>
            </a:extLst>
          </p:cNvPr>
          <p:cNvSpPr txBox="1"/>
          <p:nvPr/>
        </p:nvSpPr>
        <p:spPr bwMode="auto">
          <a:xfrm>
            <a:off x="6106480" y="5644565"/>
            <a:ext cx="4670733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UPK Develop</a:t>
            </a:r>
          </a:p>
        </p:txBody>
      </p:sp>
      <p:sp>
        <p:nvSpPr>
          <p:cNvPr id="64" name="标题 1">
            <a:extLst>
              <a:ext uri="{FF2B5EF4-FFF2-40B4-BE49-F238E27FC236}">
                <a16:creationId xmlns:a16="http://schemas.microsoft.com/office/drawing/2014/main" id="{85F1D701-5611-4F86-B868-237632D47B96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Features of the Pantanal Service Platform:</a:t>
            </a:r>
            <a:r>
              <a:rPr lang="en-US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Context awareness</a:t>
            </a:r>
          </a:p>
        </p:txBody>
      </p:sp>
      <p:sp>
        <p:nvSpPr>
          <p:cNvPr id="66" name="矩形 2">
            <a:extLst>
              <a:ext uri="{FF2B5EF4-FFF2-40B4-BE49-F238E27FC236}">
                <a16:creationId xmlns:a16="http://schemas.microsoft.com/office/drawing/2014/main" id="{D776C4C2-99F3-4269-910A-627A653B6BB3}"/>
              </a:ext>
            </a:extLst>
          </p:cNvPr>
          <p:cNvSpPr txBox="1"/>
          <p:nvPr/>
        </p:nvSpPr>
        <p:spPr>
          <a:xfrm>
            <a:off x="6135451" y="3785797"/>
            <a:ext cx="1856598" cy="307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604" bIns="45604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defTabSz="912114" hangingPunct="0">
              <a:defRPr/>
            </a:pPr>
            <a:r>
              <a:rPr lang="en-US" sz="1397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</a:rPr>
              <a:t>Service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34023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圆角矩形 1">
            <a:extLst>
              <a:ext uri="{FF2B5EF4-FFF2-40B4-BE49-F238E27FC236}">
                <a16:creationId xmlns:a16="http://schemas.microsoft.com/office/drawing/2014/main" id="{A8C7DF29-1614-4645-8B7E-45B289619CB3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5545105" y="1390452"/>
            <a:ext cx="5198427" cy="226051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5248235-9D5D-75F3-3BED-87E8FA9DC947}"/>
              </a:ext>
            </a:extLst>
          </p:cNvPr>
          <p:cNvSpPr txBox="1"/>
          <p:nvPr/>
        </p:nvSpPr>
        <p:spPr>
          <a:xfrm>
            <a:off x="3274419" y="5618911"/>
            <a:ext cx="1161046" cy="286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197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Watch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8B90100-C86D-0E50-9366-7C5E22036400}"/>
              </a:ext>
            </a:extLst>
          </p:cNvPr>
          <p:cNvSpPr txBox="1"/>
          <p:nvPr/>
        </p:nvSpPr>
        <p:spPr>
          <a:xfrm>
            <a:off x="1338790" y="5618178"/>
            <a:ext cx="1392169" cy="286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197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Earphones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49DCA9F-CFC4-89F1-696B-7CD44E5B0A9A}"/>
              </a:ext>
            </a:extLst>
          </p:cNvPr>
          <p:cNvSpPr txBox="1"/>
          <p:nvPr/>
        </p:nvSpPr>
        <p:spPr>
          <a:xfrm>
            <a:off x="1502329" y="3485239"/>
            <a:ext cx="2759607" cy="286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197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Phone</a:t>
            </a:r>
          </a:p>
        </p:txBody>
      </p:sp>
      <p:sp>
        <p:nvSpPr>
          <p:cNvPr id="70" name="矩形">
            <a:extLst>
              <a:ext uri="{FF2B5EF4-FFF2-40B4-BE49-F238E27FC236}">
                <a16:creationId xmlns:a16="http://schemas.microsoft.com/office/drawing/2014/main" id="{7B34C521-4CC8-6F57-86F9-604EEC03842F}"/>
              </a:ext>
            </a:extLst>
          </p:cNvPr>
          <p:cNvSpPr/>
          <p:nvPr/>
        </p:nvSpPr>
        <p:spPr>
          <a:xfrm rot="21592969">
            <a:off x="6171836" y="1791306"/>
            <a:ext cx="4133949" cy="136423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496" kern="0">
              <a:solidFill>
                <a:srgbClr val="000000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  <a:sym typeface="OPPOSans-S-B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C9B18294-0FC7-2902-A062-EB4CB6953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69"/>
          <a:stretch/>
        </p:blipFill>
        <p:spPr>
          <a:xfrm>
            <a:off x="6208390" y="1918002"/>
            <a:ext cx="3825509" cy="938974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DE0EF296-F0D0-019B-04FA-F17118C632EA}"/>
              </a:ext>
            </a:extLst>
          </p:cNvPr>
          <p:cNvSpPr txBox="1"/>
          <p:nvPr/>
        </p:nvSpPr>
        <p:spPr bwMode="auto">
          <a:xfrm>
            <a:off x="5532781" y="3149248"/>
            <a:ext cx="5113707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UPK Develop</a:t>
            </a: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DA7D08D4-AB0D-AD78-09CA-FB7E5459A92E}"/>
              </a:ext>
            </a:extLst>
          </p:cNvPr>
          <p:cNvSpPr/>
          <p:nvPr/>
        </p:nvSpPr>
        <p:spPr>
          <a:xfrm>
            <a:off x="5517544" y="3708641"/>
            <a:ext cx="5225988" cy="245332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1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8F0DE292-DE7D-AE52-8281-97D7AF0107CA}"/>
              </a:ext>
            </a:extLst>
          </p:cNvPr>
          <p:cNvSpPr txBox="1"/>
          <p:nvPr/>
        </p:nvSpPr>
        <p:spPr bwMode="auto">
          <a:xfrm>
            <a:off x="5513869" y="5707612"/>
            <a:ext cx="5132619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Design Description</a:t>
            </a:r>
          </a:p>
        </p:txBody>
      </p:sp>
      <p:sp>
        <p:nvSpPr>
          <p:cNvPr id="78" name="圆角矩形">
            <a:extLst>
              <a:ext uri="{FF2B5EF4-FFF2-40B4-BE49-F238E27FC236}">
                <a16:creationId xmlns:a16="http://schemas.microsoft.com/office/drawing/2014/main" id="{CC2DA3AA-7459-9BDC-9005-5F4896D75D59}"/>
              </a:ext>
            </a:extLst>
          </p:cNvPr>
          <p:cNvSpPr/>
          <p:nvPr/>
        </p:nvSpPr>
        <p:spPr>
          <a:xfrm>
            <a:off x="5738210" y="3838721"/>
            <a:ext cx="4727499" cy="319141"/>
          </a:xfrm>
          <a:prstGeom prst="roundRect">
            <a:avLst>
              <a:gd name="adj" fmla="val 8734"/>
            </a:avLst>
          </a:prstGeom>
          <a:ln w="6350">
            <a:solidFill>
              <a:srgbClr val="055939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700" kern="0" dirty="0">
              <a:solidFill>
                <a:srgbClr val="535353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B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D0CE8F15-634D-03F1-3024-C24E69CAE24A}"/>
              </a:ext>
            </a:extLst>
          </p:cNvPr>
          <p:cNvGrpSpPr/>
          <p:nvPr/>
        </p:nvGrpSpPr>
        <p:grpSpPr>
          <a:xfrm>
            <a:off x="5738210" y="4223782"/>
            <a:ext cx="4727499" cy="321871"/>
            <a:chOff x="7411327" y="4530874"/>
            <a:chExt cx="5197181" cy="314822"/>
          </a:xfrm>
        </p:grpSpPr>
        <p:sp>
          <p:nvSpPr>
            <p:cNvPr id="80" name="圆角矩形">
              <a:extLst>
                <a:ext uri="{FF2B5EF4-FFF2-40B4-BE49-F238E27FC236}">
                  <a16:creationId xmlns:a16="http://schemas.microsoft.com/office/drawing/2014/main" id="{B9E91986-B8CF-C43D-5750-893F9BDF170A}"/>
                </a:ext>
              </a:extLst>
            </p:cNvPr>
            <p:cNvSpPr/>
            <p:nvPr/>
          </p:nvSpPr>
          <p:spPr>
            <a:xfrm>
              <a:off x="7411327" y="4530874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81" name="圆角矩形">
              <a:extLst>
                <a:ext uri="{FF2B5EF4-FFF2-40B4-BE49-F238E27FC236}">
                  <a16:creationId xmlns:a16="http://schemas.microsoft.com/office/drawing/2014/main" id="{3E09DEBF-8B53-EB21-27B4-8514D7FADA98}"/>
                </a:ext>
              </a:extLst>
            </p:cNvPr>
            <p:cNvSpPr/>
            <p:nvPr/>
          </p:nvSpPr>
          <p:spPr>
            <a:xfrm>
              <a:off x="10039529" y="4533544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8724A2CE-C1DD-C738-AAE8-C0C20DDB72BA}"/>
              </a:ext>
            </a:extLst>
          </p:cNvPr>
          <p:cNvGrpSpPr/>
          <p:nvPr/>
        </p:nvGrpSpPr>
        <p:grpSpPr>
          <a:xfrm>
            <a:off x="5738210" y="4611513"/>
            <a:ext cx="4719749" cy="321871"/>
            <a:chOff x="7411327" y="4921170"/>
            <a:chExt cx="5188661" cy="314822"/>
          </a:xfrm>
        </p:grpSpPr>
        <p:sp>
          <p:nvSpPr>
            <p:cNvPr id="83" name="圆角矩形">
              <a:extLst>
                <a:ext uri="{FF2B5EF4-FFF2-40B4-BE49-F238E27FC236}">
                  <a16:creationId xmlns:a16="http://schemas.microsoft.com/office/drawing/2014/main" id="{B1C52784-A61F-724B-9B71-C29392EE9780}"/>
                </a:ext>
              </a:extLst>
            </p:cNvPr>
            <p:cNvSpPr/>
            <p:nvPr/>
          </p:nvSpPr>
          <p:spPr>
            <a:xfrm>
              <a:off x="7411327" y="4921170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84" name="圆角矩形">
              <a:extLst>
                <a:ext uri="{FF2B5EF4-FFF2-40B4-BE49-F238E27FC236}">
                  <a16:creationId xmlns:a16="http://schemas.microsoft.com/office/drawing/2014/main" id="{B2E28E48-52B8-C4AC-6AFD-CF48067A6CA9}"/>
                </a:ext>
              </a:extLst>
            </p:cNvPr>
            <p:cNvSpPr/>
            <p:nvPr/>
          </p:nvSpPr>
          <p:spPr>
            <a:xfrm>
              <a:off x="10031009" y="4923840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</p:grpSp>
      <p:sp>
        <p:nvSpPr>
          <p:cNvPr id="85" name="圆角矩形">
            <a:extLst>
              <a:ext uri="{FF2B5EF4-FFF2-40B4-BE49-F238E27FC236}">
                <a16:creationId xmlns:a16="http://schemas.microsoft.com/office/drawing/2014/main" id="{CCFAF8C4-82F6-07E7-498A-B9A68936DA8C}"/>
              </a:ext>
            </a:extLst>
          </p:cNvPr>
          <p:cNvSpPr/>
          <p:nvPr/>
        </p:nvSpPr>
        <p:spPr>
          <a:xfrm>
            <a:off x="5738210" y="4999244"/>
            <a:ext cx="4727499" cy="319141"/>
          </a:xfrm>
          <a:prstGeom prst="roundRect">
            <a:avLst>
              <a:gd name="adj" fmla="val 8734"/>
            </a:avLst>
          </a:prstGeom>
          <a:ln w="6350">
            <a:solidFill>
              <a:srgbClr val="055939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700" kern="0" dirty="0">
              <a:solidFill>
                <a:srgbClr val="535353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B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58384F90-40F9-5E43-6CAF-F8448DF0267E}"/>
              </a:ext>
            </a:extLst>
          </p:cNvPr>
          <p:cNvGrpSpPr/>
          <p:nvPr/>
        </p:nvGrpSpPr>
        <p:grpSpPr>
          <a:xfrm>
            <a:off x="5738210" y="5385575"/>
            <a:ext cx="4719749" cy="319141"/>
            <a:chOff x="7411327" y="5686164"/>
            <a:chExt cx="5188661" cy="312152"/>
          </a:xfrm>
        </p:grpSpPr>
        <p:sp>
          <p:nvSpPr>
            <p:cNvPr id="87" name="圆角矩形">
              <a:extLst>
                <a:ext uri="{FF2B5EF4-FFF2-40B4-BE49-F238E27FC236}">
                  <a16:creationId xmlns:a16="http://schemas.microsoft.com/office/drawing/2014/main" id="{35F993D0-DD2F-8B8A-364C-214E61378A71}"/>
                </a:ext>
              </a:extLst>
            </p:cNvPr>
            <p:cNvSpPr/>
            <p:nvPr/>
          </p:nvSpPr>
          <p:spPr>
            <a:xfrm>
              <a:off x="7411327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88" name="圆角矩形">
              <a:extLst>
                <a:ext uri="{FF2B5EF4-FFF2-40B4-BE49-F238E27FC236}">
                  <a16:creationId xmlns:a16="http://schemas.microsoft.com/office/drawing/2014/main" id="{6766EAB5-58C7-2C6C-29B1-DA5A885351E7}"/>
                </a:ext>
              </a:extLst>
            </p:cNvPr>
            <p:cNvSpPr/>
            <p:nvPr/>
          </p:nvSpPr>
          <p:spPr>
            <a:xfrm>
              <a:off x="8719581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90" name="圆角矩形">
              <a:extLst>
                <a:ext uri="{FF2B5EF4-FFF2-40B4-BE49-F238E27FC236}">
                  <a16:creationId xmlns:a16="http://schemas.microsoft.com/office/drawing/2014/main" id="{5A4D58AA-E9EB-1A75-916A-C367CA2C5302}"/>
                </a:ext>
              </a:extLst>
            </p:cNvPr>
            <p:cNvSpPr/>
            <p:nvPr/>
          </p:nvSpPr>
          <p:spPr>
            <a:xfrm>
              <a:off x="10031009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  <p:sp>
          <p:nvSpPr>
            <p:cNvPr id="91" name="圆角矩形">
              <a:extLst>
                <a:ext uri="{FF2B5EF4-FFF2-40B4-BE49-F238E27FC236}">
                  <a16:creationId xmlns:a16="http://schemas.microsoft.com/office/drawing/2014/main" id="{2A7856FA-E728-618E-3D0A-0B6749D058B9}"/>
                </a:ext>
              </a:extLst>
            </p:cNvPr>
            <p:cNvSpPr/>
            <p:nvPr/>
          </p:nvSpPr>
          <p:spPr>
            <a:xfrm>
              <a:off x="11339263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endParaRPr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6BD8C283-6842-AA99-6A1F-14EF28AA7C42}"/>
              </a:ext>
            </a:extLst>
          </p:cNvPr>
          <p:cNvSpPr txBox="1"/>
          <p:nvPr/>
        </p:nvSpPr>
        <p:spPr>
          <a:xfrm>
            <a:off x="5738210" y="3886914"/>
            <a:ext cx="4727499" cy="256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0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Handover coordination interface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806CF751-2B6E-8A16-C147-75E1BFA74142}"/>
              </a:ext>
            </a:extLst>
          </p:cNvPr>
          <p:cNvSpPr txBox="1"/>
          <p:nvPr/>
        </p:nvSpPr>
        <p:spPr>
          <a:xfrm>
            <a:off x="5738210" y="4258698"/>
            <a:ext cx="2336814" cy="256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0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Handover decision-making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DFAF6CD5-8B0B-B5EA-021E-88E46FC3249B}"/>
              </a:ext>
            </a:extLst>
          </p:cNvPr>
          <p:cNvSpPr txBox="1"/>
          <p:nvPr/>
        </p:nvSpPr>
        <p:spPr>
          <a:xfrm>
            <a:off x="5738210" y="4640815"/>
            <a:ext cx="2336814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0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Handover engine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BE095DCC-1D41-24F3-D417-5EAEB4ACD1C7}"/>
              </a:ext>
            </a:extLst>
          </p:cNvPr>
          <p:cNvSpPr txBox="1"/>
          <p:nvPr/>
        </p:nvSpPr>
        <p:spPr>
          <a:xfrm>
            <a:off x="7048554" y="5027211"/>
            <a:ext cx="2336814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0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Service ShadowData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5E1258BE-1561-90CA-8C15-10E00C147BD9}"/>
              </a:ext>
            </a:extLst>
          </p:cNvPr>
          <p:cNvSpPr txBox="1"/>
          <p:nvPr/>
        </p:nvSpPr>
        <p:spPr>
          <a:xfrm>
            <a:off x="5849790" y="5424105"/>
            <a:ext cx="943795" cy="240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9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Service data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B4F05646-D532-E143-638B-22630AF0FE46}"/>
              </a:ext>
            </a:extLst>
          </p:cNvPr>
          <p:cNvSpPr txBox="1"/>
          <p:nvPr/>
        </p:nvSpPr>
        <p:spPr>
          <a:xfrm>
            <a:off x="6928234" y="5354854"/>
            <a:ext cx="1200661" cy="379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900" dirty="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Information at both ends of the handover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90671AD4-C797-6FBD-A25F-E92B62CEC6C6}"/>
              </a:ext>
            </a:extLst>
          </p:cNvPr>
          <p:cNvSpPr txBox="1"/>
          <p:nvPr/>
        </p:nvSpPr>
        <p:spPr>
          <a:xfrm>
            <a:off x="8252590" y="5354855"/>
            <a:ext cx="943795" cy="379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9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Service runtime constraints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01D025EF-35C8-3D84-2B61-A464CDFF09F6}"/>
              </a:ext>
            </a:extLst>
          </p:cNvPr>
          <p:cNvSpPr txBox="1"/>
          <p:nvPr/>
        </p:nvSpPr>
        <p:spPr>
          <a:xfrm>
            <a:off x="9442681" y="5349247"/>
            <a:ext cx="943795" cy="379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9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Service permissions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07EE9ADC-1ECB-C931-ADFD-AA859BF1DFC3}"/>
              </a:ext>
            </a:extLst>
          </p:cNvPr>
          <p:cNvSpPr txBox="1"/>
          <p:nvPr/>
        </p:nvSpPr>
        <p:spPr>
          <a:xfrm>
            <a:off x="8152437" y="4241667"/>
            <a:ext cx="2305522" cy="2541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0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Handover interface management</a:t>
            </a:r>
          </a:p>
        </p:txBody>
      </p:sp>
      <p:sp>
        <p:nvSpPr>
          <p:cNvPr id="58" name="圆角矩形 95">
            <a:extLst>
              <a:ext uri="{FF2B5EF4-FFF2-40B4-BE49-F238E27FC236}">
                <a16:creationId xmlns:a16="http://schemas.microsoft.com/office/drawing/2014/main" id="{66ACC850-607B-4169-A932-1BE8568A0125}"/>
              </a:ext>
            </a:extLst>
          </p:cNvPr>
          <p:cNvSpPr/>
          <p:nvPr/>
        </p:nvSpPr>
        <p:spPr>
          <a:xfrm>
            <a:off x="621518" y="1383897"/>
            <a:ext cx="4791916" cy="480572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4B5C865B-5656-CB77-592E-7878726C1170}"/>
              </a:ext>
            </a:extLst>
          </p:cNvPr>
          <p:cNvSpPr txBox="1"/>
          <p:nvPr/>
        </p:nvSpPr>
        <p:spPr>
          <a:xfrm>
            <a:off x="8128895" y="4651079"/>
            <a:ext cx="2329064" cy="256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en-US" sz="1000">
                <a:solidFill>
                  <a:srgbClr val="D5D5D5">
                    <a:lumMod val="1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Coordination engine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6C79790C-E596-D327-ECF9-4345E6AAB57B}"/>
              </a:ext>
            </a:extLst>
          </p:cNvPr>
          <p:cNvSpPr/>
          <p:nvPr/>
        </p:nvSpPr>
        <p:spPr>
          <a:xfrm>
            <a:off x="5610686" y="4950136"/>
            <a:ext cx="5006189" cy="41955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zh-CN" altLang="en-US" sz="2000">
              <a:solidFill>
                <a:srgbClr val="FFFFFF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BFFFBF3F-885B-45AD-990F-8AAE63730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" b="20"/>
          <a:stretch/>
        </p:blipFill>
        <p:spPr>
          <a:xfrm>
            <a:off x="3360521" y="3492920"/>
            <a:ext cx="951814" cy="2388967"/>
          </a:xfrm>
          <a:prstGeom prst="rect">
            <a:avLst/>
          </a:prstGeom>
        </p:spPr>
      </p:pic>
      <p:sp>
        <p:nvSpPr>
          <p:cNvPr id="166" name="文本框 165">
            <a:extLst>
              <a:ext uri="{FF2B5EF4-FFF2-40B4-BE49-F238E27FC236}">
                <a16:creationId xmlns:a16="http://schemas.microsoft.com/office/drawing/2014/main" id="{404DB68F-1C98-0454-9F9B-FDE0721379E6}"/>
              </a:ext>
            </a:extLst>
          </p:cNvPr>
          <p:cNvSpPr txBox="1"/>
          <p:nvPr/>
        </p:nvSpPr>
        <p:spPr bwMode="auto">
          <a:xfrm>
            <a:off x="2281627" y="5735266"/>
            <a:ext cx="1535771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Real Effect</a:t>
            </a:r>
          </a:p>
        </p:txBody>
      </p:sp>
      <p:sp>
        <p:nvSpPr>
          <p:cNvPr id="59" name="直接连接符 22">
            <a:extLst>
              <a:ext uri="{FF2B5EF4-FFF2-40B4-BE49-F238E27FC236}">
                <a16:creationId xmlns:a16="http://schemas.microsoft.com/office/drawing/2014/main" id="{C56E1AE1-01DC-47F9-BD1A-12DF21915CBE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0" name="标题 1">
            <a:extLst>
              <a:ext uri="{FF2B5EF4-FFF2-40B4-BE49-F238E27FC236}">
                <a16:creationId xmlns:a16="http://schemas.microsoft.com/office/drawing/2014/main" id="{DC10D303-BB72-4B68-B7F8-C316CADCE03D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Features of the Pantanal Service Platform:</a:t>
            </a:r>
            <a:r>
              <a:rPr lang="en-US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Smart</a:t>
            </a:r>
            <a:r>
              <a:rPr lang="en-US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handover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3DE0F8-D55E-F32D-3FBA-C6B408867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891" y="1630687"/>
            <a:ext cx="3103448" cy="39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7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7E4996F6-FC2A-4298-A15F-CF69A948EEB5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E7172F5E-652C-C76D-019B-007E1C3DC6BE}"/>
              </a:ext>
            </a:extLst>
          </p:cNvPr>
          <p:cNvSpPr/>
          <p:nvPr/>
        </p:nvSpPr>
        <p:spPr>
          <a:xfrm>
            <a:off x="679080" y="4406795"/>
            <a:ext cx="4409731" cy="1635481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0" name="矩形">
            <a:extLst>
              <a:ext uri="{FF2B5EF4-FFF2-40B4-BE49-F238E27FC236}">
                <a16:creationId xmlns:a16="http://schemas.microsoft.com/office/drawing/2014/main" id="{7944FB42-137C-B4D2-1012-008DC20A7365}"/>
              </a:ext>
            </a:extLst>
          </p:cNvPr>
          <p:cNvSpPr/>
          <p:nvPr/>
        </p:nvSpPr>
        <p:spPr>
          <a:xfrm rot="21592969">
            <a:off x="824087" y="4821872"/>
            <a:ext cx="4037749" cy="8832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496" kern="0">
              <a:solidFill>
                <a:srgbClr val="000000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5200738" y="1847373"/>
            <a:ext cx="5571357" cy="2468423"/>
          </a:xfrm>
          <a:prstGeom prst="roundRect">
            <a:avLst>
              <a:gd name="adj" fmla="val 4039"/>
            </a:avLst>
          </a:prstGeom>
          <a:solidFill>
            <a:srgbClr val="F5F5F5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404DB68F-1C98-0454-9F9B-FDE0721379E6}"/>
              </a:ext>
            </a:extLst>
          </p:cNvPr>
          <p:cNvSpPr txBox="1"/>
          <p:nvPr/>
        </p:nvSpPr>
        <p:spPr bwMode="auto">
          <a:xfrm>
            <a:off x="679079" y="5648607"/>
            <a:ext cx="4400004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UPK Develop</a:t>
            </a:r>
          </a:p>
        </p:txBody>
      </p:sp>
      <p:sp>
        <p:nvSpPr>
          <p:cNvPr id="57" name="矩形">
            <a:extLst>
              <a:ext uri="{FF2B5EF4-FFF2-40B4-BE49-F238E27FC236}">
                <a16:creationId xmlns:a16="http://schemas.microsoft.com/office/drawing/2014/main" id="{E88E096D-F4CB-26B6-7A65-1CEE9EB3C8B2}"/>
              </a:ext>
            </a:extLst>
          </p:cNvPr>
          <p:cNvSpPr/>
          <p:nvPr/>
        </p:nvSpPr>
        <p:spPr>
          <a:xfrm>
            <a:off x="634282" y="1436429"/>
            <a:ext cx="4499326" cy="523351"/>
          </a:xfrm>
          <a:prstGeom prst="rect">
            <a:avLst/>
          </a:prstGeom>
          <a:noFill/>
          <a:ln w="12700">
            <a:miter lim="400000"/>
          </a:ln>
        </p:spPr>
        <p:txBody>
          <a:bodyPr tIns="45720" bIns="45720" anchor="t"/>
          <a:lstStyle/>
          <a:p>
            <a:pPr algn="ctr" hangingPunct="0">
              <a:defRPr>
                <a:solidFill>
                  <a:srgbClr val="DDDDDD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en-US" sz="200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M"/>
              </a:rPr>
              <a:t>Personalized alert sounds</a:t>
            </a:r>
          </a:p>
        </p:txBody>
      </p:sp>
      <p:sp>
        <p:nvSpPr>
          <p:cNvPr id="68" name="矩形 2">
            <a:extLst>
              <a:ext uri="{FF2B5EF4-FFF2-40B4-BE49-F238E27FC236}">
                <a16:creationId xmlns:a16="http://schemas.microsoft.com/office/drawing/2014/main" id="{6ADB8436-7856-6E07-8386-523E49F92F5F}"/>
              </a:ext>
            </a:extLst>
          </p:cNvPr>
          <p:cNvSpPr txBox="1"/>
          <p:nvPr/>
        </p:nvSpPr>
        <p:spPr>
          <a:xfrm>
            <a:off x="679078" y="4537138"/>
            <a:ext cx="4181685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hangingPunct="0">
              <a:defRPr/>
            </a:pPr>
            <a:r>
              <a:rPr lang="en-US" sz="1400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Service code: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B031E7BC-EA7B-3B06-F16E-44ADBCE02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47" y="4872087"/>
            <a:ext cx="3585566" cy="837206"/>
          </a:xfrm>
          <a:prstGeom prst="rect">
            <a:avLst/>
          </a:prstGeom>
        </p:spPr>
      </p:pic>
      <p:sp>
        <p:nvSpPr>
          <p:cNvPr id="71" name="矩形">
            <a:extLst>
              <a:ext uri="{FF2B5EF4-FFF2-40B4-BE49-F238E27FC236}">
                <a16:creationId xmlns:a16="http://schemas.microsoft.com/office/drawing/2014/main" id="{CB068DFD-407C-81B3-125D-75A1FCFD59CD}"/>
              </a:ext>
            </a:extLst>
          </p:cNvPr>
          <p:cNvSpPr/>
          <p:nvPr/>
        </p:nvSpPr>
        <p:spPr>
          <a:xfrm>
            <a:off x="5176686" y="1433440"/>
            <a:ext cx="5574828" cy="458362"/>
          </a:xfrm>
          <a:prstGeom prst="rect">
            <a:avLst/>
          </a:prstGeom>
          <a:noFill/>
          <a:ln w="12700">
            <a:miter lim="400000"/>
          </a:ln>
        </p:spPr>
        <p:txBody>
          <a:bodyPr tIns="45720" bIns="45720" anchor="t"/>
          <a:lstStyle/>
          <a:p>
            <a:pPr algn="ctr" hangingPunct="0">
              <a:defRPr>
                <a:solidFill>
                  <a:srgbClr val="DDDDDD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en-US" sz="200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M"/>
              </a:rPr>
              <a:t>Gesture control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FC8C753-8E38-2F7B-3E69-ACDBED1BB0DD}"/>
              </a:ext>
            </a:extLst>
          </p:cNvPr>
          <p:cNvSpPr txBox="1"/>
          <p:nvPr/>
        </p:nvSpPr>
        <p:spPr>
          <a:xfrm>
            <a:off x="5562808" y="1999277"/>
            <a:ext cx="137290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>
              <a:defRPr/>
            </a:pPr>
            <a:r>
              <a:rPr lang="en-US" sz="11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A wide variety of interactive gestures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BD0C013F-26F1-1364-6EE0-E7DAD2A1223C}"/>
              </a:ext>
            </a:extLst>
          </p:cNvPr>
          <p:cNvSpPr txBox="1"/>
          <p:nvPr/>
        </p:nvSpPr>
        <p:spPr>
          <a:xfrm>
            <a:off x="8001000" y="2083915"/>
            <a:ext cx="108067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>
              <a:defRPr/>
            </a:pPr>
            <a:r>
              <a:rPr lang="en-US" sz="11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Capsule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D3DEB7B-A682-5C5A-AE5E-40A77EEBD25C}"/>
              </a:ext>
            </a:extLst>
          </p:cNvPr>
          <p:cNvSpPr txBox="1"/>
          <p:nvPr/>
        </p:nvSpPr>
        <p:spPr>
          <a:xfrm>
            <a:off x="9449780" y="2066194"/>
            <a:ext cx="92962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>
              <a:defRPr/>
            </a:pPr>
            <a:r>
              <a:rPr lang="en-US" sz="11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Card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0BE42652-EF48-0974-7BA3-3971FBFDB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51" y="2437650"/>
            <a:ext cx="2101785" cy="1194679"/>
          </a:xfrm>
          <a:prstGeom prst="rect">
            <a:avLst/>
          </a:prstGeom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4F524475-5B7E-6DC9-C46E-3E4B79D8922F}"/>
              </a:ext>
            </a:extLst>
          </p:cNvPr>
          <p:cNvSpPr txBox="1"/>
          <p:nvPr/>
        </p:nvSpPr>
        <p:spPr bwMode="auto">
          <a:xfrm>
            <a:off x="5191011" y="3852812"/>
            <a:ext cx="5571357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 Effect</a:t>
            </a:r>
          </a:p>
        </p:txBody>
      </p:sp>
      <p:sp>
        <p:nvSpPr>
          <p:cNvPr id="80" name="圆角矩形 79">
            <a:extLst>
              <a:ext uri="{FF2B5EF4-FFF2-40B4-BE49-F238E27FC236}">
                <a16:creationId xmlns:a16="http://schemas.microsoft.com/office/drawing/2014/main" id="{748640F1-5619-171B-2283-28AEFBA1C683}"/>
              </a:ext>
            </a:extLst>
          </p:cNvPr>
          <p:cNvSpPr/>
          <p:nvPr/>
        </p:nvSpPr>
        <p:spPr>
          <a:xfrm>
            <a:off x="5191011" y="4406795"/>
            <a:ext cx="5590810" cy="1635481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1" name="矩形">
            <a:extLst>
              <a:ext uri="{FF2B5EF4-FFF2-40B4-BE49-F238E27FC236}">
                <a16:creationId xmlns:a16="http://schemas.microsoft.com/office/drawing/2014/main" id="{23AA83D9-569F-DD4C-F162-20F58C1E2566}"/>
              </a:ext>
            </a:extLst>
          </p:cNvPr>
          <p:cNvSpPr/>
          <p:nvPr/>
        </p:nvSpPr>
        <p:spPr>
          <a:xfrm rot="21592969">
            <a:off x="5283421" y="4782551"/>
            <a:ext cx="5151271" cy="8832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496" kern="0" dirty="0">
              <a:solidFill>
                <a:srgbClr val="000000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82" name="矩形 2">
            <a:extLst>
              <a:ext uri="{FF2B5EF4-FFF2-40B4-BE49-F238E27FC236}">
                <a16:creationId xmlns:a16="http://schemas.microsoft.com/office/drawing/2014/main" id="{9047F109-385B-E5AF-3E83-F209803AA0CA}"/>
              </a:ext>
            </a:extLst>
          </p:cNvPr>
          <p:cNvSpPr txBox="1"/>
          <p:nvPr/>
        </p:nvSpPr>
        <p:spPr>
          <a:xfrm>
            <a:off x="5206994" y="4513737"/>
            <a:ext cx="5228596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hangingPunct="0">
              <a:defRPr/>
            </a:pPr>
            <a:r>
              <a:rPr lang="en-US" sz="1400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Service code:</a:t>
            </a:r>
          </a:p>
        </p:txBody>
      </p:sp>
      <p:pic>
        <p:nvPicPr>
          <p:cNvPr id="83" name="图片 82">
            <a:extLst>
              <a:ext uri="{FF2B5EF4-FFF2-40B4-BE49-F238E27FC236}">
                <a16:creationId xmlns:a16="http://schemas.microsoft.com/office/drawing/2014/main" id="{818E833A-6BB7-4C02-31C6-09660A7F35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14" b="18249"/>
          <a:stretch/>
        </p:blipFill>
        <p:spPr>
          <a:xfrm>
            <a:off x="6164193" y="4876095"/>
            <a:ext cx="3599814" cy="6481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98E72B-E0B3-4FB2-B6B1-827E570B2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22" y="1872103"/>
            <a:ext cx="2690614" cy="21729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86D56B3-FA0C-4027-816D-88202FCC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098395" y="2431190"/>
            <a:ext cx="928725" cy="11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圆角矩形 46">
            <a:extLst>
              <a:ext uri="{FF2B5EF4-FFF2-40B4-BE49-F238E27FC236}">
                <a16:creationId xmlns:a16="http://schemas.microsoft.com/office/drawing/2014/main" id="{EDD77A7C-8D26-42CC-907A-CE5E85908DCE}"/>
              </a:ext>
            </a:extLst>
          </p:cNvPr>
          <p:cNvSpPr/>
          <p:nvPr/>
        </p:nvSpPr>
        <p:spPr>
          <a:xfrm>
            <a:off x="679078" y="1872103"/>
            <a:ext cx="4412177" cy="2468423"/>
          </a:xfrm>
          <a:prstGeom prst="roundRect">
            <a:avLst>
              <a:gd name="adj" fmla="val 4039"/>
            </a:avLst>
          </a:prstGeom>
          <a:solidFill>
            <a:srgbClr val="F5F5F5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7620E4A-C128-442B-9310-33CED192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9471198" y="2439184"/>
            <a:ext cx="929626" cy="11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直接连接符 22">
            <a:extLst>
              <a:ext uri="{FF2B5EF4-FFF2-40B4-BE49-F238E27FC236}">
                <a16:creationId xmlns:a16="http://schemas.microsoft.com/office/drawing/2014/main" id="{55FE586D-FD2D-4FA0-B265-1235CF4B9A74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D15D063-FC24-4542-BD5F-B1825B4A14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08278" y="2294585"/>
            <a:ext cx="2168918" cy="10559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E35F4A-E5A6-474A-B1C0-4422F4FD3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1705" y="2483225"/>
            <a:ext cx="533474" cy="552527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EFC5FC75-896A-4F9D-828C-29DC8CD1F025}"/>
              </a:ext>
            </a:extLst>
          </p:cNvPr>
          <p:cNvSpPr txBox="1"/>
          <p:nvPr/>
        </p:nvSpPr>
        <p:spPr bwMode="auto">
          <a:xfrm>
            <a:off x="669352" y="3899757"/>
            <a:ext cx="4409731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 Effect</a:t>
            </a: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F006046B-1450-A391-408D-4FDC4A6C2ADE}"/>
              </a:ext>
            </a:extLst>
          </p:cNvPr>
          <p:cNvSpPr txBox="1"/>
          <p:nvPr/>
        </p:nvSpPr>
        <p:spPr bwMode="auto">
          <a:xfrm>
            <a:off x="5200738" y="5623052"/>
            <a:ext cx="5561629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sz="1995">
                <a:solidFill>
                  <a:srgbClr val="05593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UPK Develop</a:t>
            </a: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66BCEF6C-EEA3-468E-BA2C-5F0B907FAD55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Features of the Pantanal Service Platform:</a:t>
            </a:r>
            <a:r>
              <a:rPr lang="en-US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Natural interaction</a:t>
            </a:r>
          </a:p>
        </p:txBody>
      </p:sp>
    </p:spTree>
    <p:extLst>
      <p:ext uri="{BB962C8B-B14F-4D97-AF65-F5344CB8AC3E}">
        <p14:creationId xmlns:p14="http://schemas.microsoft.com/office/powerpoint/2010/main" val="46013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amp;#xA;&amp;#xA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0169" y="-1799067"/>
            <a:ext cx="6871014" cy="10469149"/>
          </a:xfrm>
          <a:prstGeom prst="rect">
            <a:avLst/>
          </a:prstGeom>
        </p:spPr>
      </p:pic>
      <p:sp>
        <p:nvSpPr>
          <p:cNvPr id="4" name="文本框 3"/>
          <p:cNvSpPr/>
          <p:nvPr/>
        </p:nvSpPr>
        <p:spPr>
          <a:xfrm>
            <a:off x="-3884" y="3040490"/>
            <a:ext cx="7674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5593A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Part 3 / Service Overview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41ED83-9DEE-49E6-A831-0CBA20158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">
            <a:extLst>
              <a:ext uri="{FF2B5EF4-FFF2-40B4-BE49-F238E27FC236}">
                <a16:creationId xmlns:a16="http://schemas.microsoft.com/office/drawing/2014/main" id="{455F984F-3C0E-45D8-9B88-E8134322D59C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D139A1-E472-4802-B40A-33BBB10E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1263" y="1788334"/>
            <a:ext cx="10115416" cy="3747579"/>
          </a:xfrm>
          <a:prstGeom prst="rect">
            <a:avLst/>
          </a:prstGeom>
        </p:spPr>
      </p:pic>
      <p:sp>
        <p:nvSpPr>
          <p:cNvPr id="9" name="直接连接符 22">
            <a:extLst>
              <a:ext uri="{FF2B5EF4-FFF2-40B4-BE49-F238E27FC236}">
                <a16:creationId xmlns:a16="http://schemas.microsoft.com/office/drawing/2014/main" id="{1CFDC1DE-A430-451C-BA22-FEB459F96FC6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A251DE36-895E-4F42-BBEE-605F961664D7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Basic service features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id="{B43271E8-F69B-4EB4-B765-FB60CA92AA64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1BB18E6-4B12-4378-A2FD-0BC7647FE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4468" y="1970336"/>
            <a:ext cx="9794504" cy="3742268"/>
          </a:xfrm>
          <a:prstGeom prst="rect">
            <a:avLst/>
          </a:prstGeom>
        </p:spPr>
      </p:pic>
      <p:sp>
        <p:nvSpPr>
          <p:cNvPr id="10" name="直接连接符 22">
            <a:extLst>
              <a:ext uri="{FF2B5EF4-FFF2-40B4-BE49-F238E27FC236}">
                <a16:creationId xmlns:a16="http://schemas.microsoft.com/office/drawing/2014/main" id="{82AB5BA1-6584-4CEF-9F2C-C21E3B689D48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E0D7B68-32DC-4DDF-AB8F-7764EC03F892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directory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圆角矩形 1">
            <a:extLst>
              <a:ext uri="{FF2B5EF4-FFF2-40B4-BE49-F238E27FC236}">
                <a16:creationId xmlns:a16="http://schemas.microsoft.com/office/drawing/2014/main" id="{3B83BB21-CDC8-4C3C-A170-90D06EE2FECB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1" name="圆角矩形 32">
            <a:extLst>
              <a:ext uri="{FF2B5EF4-FFF2-40B4-BE49-F238E27FC236}">
                <a16:creationId xmlns:a16="http://schemas.microsoft.com/office/drawing/2014/main" id="{D850CD36-EAAD-4140-9757-2AB083EE94EA}"/>
              </a:ext>
            </a:extLst>
          </p:cNvPr>
          <p:cNvSpPr/>
          <p:nvPr/>
        </p:nvSpPr>
        <p:spPr>
          <a:xfrm>
            <a:off x="1012323" y="4112738"/>
            <a:ext cx="2491069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0" name="圆角矩形 36">
            <a:extLst>
              <a:ext uri="{FF2B5EF4-FFF2-40B4-BE49-F238E27FC236}">
                <a16:creationId xmlns:a16="http://schemas.microsoft.com/office/drawing/2014/main" id="{A865DC2A-3895-472A-87E0-0DD91F8D7715}"/>
              </a:ext>
            </a:extLst>
          </p:cNvPr>
          <p:cNvSpPr/>
          <p:nvPr/>
        </p:nvSpPr>
        <p:spPr>
          <a:xfrm>
            <a:off x="1115518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1" name="圆角矩形 37">
            <a:extLst>
              <a:ext uri="{FF2B5EF4-FFF2-40B4-BE49-F238E27FC236}">
                <a16:creationId xmlns:a16="http://schemas.microsoft.com/office/drawing/2014/main" id="{0E27812F-48F2-4CC9-89B9-4450E7553980}"/>
              </a:ext>
            </a:extLst>
          </p:cNvPr>
          <p:cNvSpPr/>
          <p:nvPr/>
        </p:nvSpPr>
        <p:spPr>
          <a:xfrm>
            <a:off x="2320822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8" name="圆角矩形">
            <a:extLst>
              <a:ext uri="{FF2B5EF4-FFF2-40B4-BE49-F238E27FC236}">
                <a16:creationId xmlns:a16="http://schemas.microsoft.com/office/drawing/2014/main" id="{BA515E51-C04D-48E1-B6F5-81573943BE2C}"/>
              </a:ext>
            </a:extLst>
          </p:cNvPr>
          <p:cNvSpPr/>
          <p:nvPr/>
        </p:nvSpPr>
        <p:spPr>
          <a:xfrm>
            <a:off x="1132159" y="4789346"/>
            <a:ext cx="1054634" cy="587086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Basic components</a:t>
            </a:r>
          </a:p>
        </p:txBody>
      </p:sp>
      <p:sp>
        <p:nvSpPr>
          <p:cNvPr id="50" name="圆角矩形">
            <a:extLst>
              <a:ext uri="{FF2B5EF4-FFF2-40B4-BE49-F238E27FC236}">
                <a16:creationId xmlns:a16="http://schemas.microsoft.com/office/drawing/2014/main" id="{274FD810-BCD3-46D3-B6B3-D28E10F8776D}"/>
              </a:ext>
            </a:extLst>
          </p:cNvPr>
          <p:cNvSpPr/>
          <p:nvPr/>
        </p:nvSpPr>
        <p:spPr>
          <a:xfrm>
            <a:off x="2334250" y="4797254"/>
            <a:ext cx="1080589" cy="579178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Custom components</a:t>
            </a:r>
          </a:p>
        </p:txBody>
      </p:sp>
      <p:sp>
        <p:nvSpPr>
          <p:cNvPr id="51" name="圆角矩形 31">
            <a:extLst>
              <a:ext uri="{FF2B5EF4-FFF2-40B4-BE49-F238E27FC236}">
                <a16:creationId xmlns:a16="http://schemas.microsoft.com/office/drawing/2014/main" id="{1196294E-17F5-4F04-8E34-677405122947}"/>
              </a:ext>
            </a:extLst>
          </p:cNvPr>
          <p:cNvSpPr/>
          <p:nvPr/>
        </p:nvSpPr>
        <p:spPr>
          <a:xfrm>
            <a:off x="1024416" y="1903230"/>
            <a:ext cx="5513725" cy="212061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2" name="圆角矩形 34">
            <a:extLst>
              <a:ext uri="{FF2B5EF4-FFF2-40B4-BE49-F238E27FC236}">
                <a16:creationId xmlns:a16="http://schemas.microsoft.com/office/drawing/2014/main" id="{3A286779-5602-47FE-B77B-0167686D1F9D}"/>
              </a:ext>
            </a:extLst>
          </p:cNvPr>
          <p:cNvSpPr/>
          <p:nvPr/>
        </p:nvSpPr>
        <p:spPr>
          <a:xfrm>
            <a:off x="1228825" y="2566713"/>
            <a:ext cx="253873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3" name="圆角矩形 35">
            <a:extLst>
              <a:ext uri="{FF2B5EF4-FFF2-40B4-BE49-F238E27FC236}">
                <a16:creationId xmlns:a16="http://schemas.microsoft.com/office/drawing/2014/main" id="{F05195B9-EB35-4AC0-9B6B-B5B006649966}"/>
              </a:ext>
            </a:extLst>
          </p:cNvPr>
          <p:cNvSpPr/>
          <p:nvPr/>
        </p:nvSpPr>
        <p:spPr>
          <a:xfrm>
            <a:off x="3903253" y="2566714"/>
            <a:ext cx="244196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4" name="圆角矩形">
            <a:extLst>
              <a:ext uri="{FF2B5EF4-FFF2-40B4-BE49-F238E27FC236}">
                <a16:creationId xmlns:a16="http://schemas.microsoft.com/office/drawing/2014/main" id="{307DD20A-3FD7-49BD-A213-F47A37E2249B}"/>
              </a:ext>
            </a:extLst>
          </p:cNvPr>
          <p:cNvSpPr/>
          <p:nvPr/>
        </p:nvSpPr>
        <p:spPr>
          <a:xfrm>
            <a:off x="1022376" y="1945493"/>
            <a:ext cx="5513725" cy="2120614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810778">
              <a:defRPr/>
            </a:pPr>
            <a:r>
              <a:rPr lang="en-US" sz="180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Development paradigms </a:t>
            </a:r>
          </a:p>
          <a:p>
            <a:pPr defTabSz="81077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5" name="圆角矩形">
            <a:extLst>
              <a:ext uri="{FF2B5EF4-FFF2-40B4-BE49-F238E27FC236}">
                <a16:creationId xmlns:a16="http://schemas.microsoft.com/office/drawing/2014/main" id="{70A1BDCD-E540-4115-820A-76F0A6037167}"/>
              </a:ext>
            </a:extLst>
          </p:cNvPr>
          <p:cNvSpPr/>
          <p:nvPr/>
        </p:nvSpPr>
        <p:spPr>
          <a:xfrm>
            <a:off x="1228825" y="2566715"/>
            <a:ext cx="2538731" cy="485495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Declarative UI description</a:t>
            </a:r>
          </a:p>
        </p:txBody>
      </p:sp>
      <p:sp>
        <p:nvSpPr>
          <p:cNvPr id="56" name="圆角矩形">
            <a:extLst>
              <a:ext uri="{FF2B5EF4-FFF2-40B4-BE49-F238E27FC236}">
                <a16:creationId xmlns:a16="http://schemas.microsoft.com/office/drawing/2014/main" id="{4F1DD6E1-6C6F-4851-BE26-86F216B8DB58}"/>
              </a:ext>
            </a:extLst>
          </p:cNvPr>
          <p:cNvSpPr/>
          <p:nvPr/>
        </p:nvSpPr>
        <p:spPr>
          <a:xfrm>
            <a:off x="3919211" y="2569653"/>
            <a:ext cx="2423420" cy="48255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JavaScript syntax</a:t>
            </a:r>
          </a:p>
        </p:txBody>
      </p:sp>
      <p:sp>
        <p:nvSpPr>
          <p:cNvPr id="66" name="圆角矩形 48">
            <a:extLst>
              <a:ext uri="{FF2B5EF4-FFF2-40B4-BE49-F238E27FC236}">
                <a16:creationId xmlns:a16="http://schemas.microsoft.com/office/drawing/2014/main" id="{765F5E2A-E1A4-4E8A-8142-0664FC72BEDC}"/>
              </a:ext>
            </a:extLst>
          </p:cNvPr>
          <p:cNvSpPr/>
          <p:nvPr/>
        </p:nvSpPr>
        <p:spPr>
          <a:xfrm>
            <a:off x="1243750" y="3159707"/>
            <a:ext cx="5098881" cy="487472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7" name="圆角矩形 56">
            <a:extLst>
              <a:ext uri="{FF2B5EF4-FFF2-40B4-BE49-F238E27FC236}">
                <a16:creationId xmlns:a16="http://schemas.microsoft.com/office/drawing/2014/main" id="{8F507878-EFED-45B0-9E62-9C125B5484B3}"/>
              </a:ext>
            </a:extLst>
          </p:cNvPr>
          <p:cNvSpPr/>
          <p:nvPr/>
        </p:nvSpPr>
        <p:spPr>
          <a:xfrm>
            <a:off x="3548868" y="4118718"/>
            <a:ext cx="2987233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8" name="圆角矩形 57">
            <a:extLst>
              <a:ext uri="{FF2B5EF4-FFF2-40B4-BE49-F238E27FC236}">
                <a16:creationId xmlns:a16="http://schemas.microsoft.com/office/drawing/2014/main" id="{79BA5BF1-72D4-4618-A651-799F3AD1B627}"/>
              </a:ext>
            </a:extLst>
          </p:cNvPr>
          <p:cNvSpPr/>
          <p:nvPr/>
        </p:nvSpPr>
        <p:spPr>
          <a:xfrm>
            <a:off x="3580306" y="480078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0" name="圆角矩形 58">
            <a:extLst>
              <a:ext uri="{FF2B5EF4-FFF2-40B4-BE49-F238E27FC236}">
                <a16:creationId xmlns:a16="http://schemas.microsoft.com/office/drawing/2014/main" id="{BF60229D-B423-48EE-88EC-E0B15DEDB1A0}"/>
              </a:ext>
            </a:extLst>
          </p:cNvPr>
          <p:cNvSpPr/>
          <p:nvPr/>
        </p:nvSpPr>
        <p:spPr>
          <a:xfrm>
            <a:off x="4505688" y="479725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1" name="圆角矩形 59">
            <a:extLst>
              <a:ext uri="{FF2B5EF4-FFF2-40B4-BE49-F238E27FC236}">
                <a16:creationId xmlns:a16="http://schemas.microsoft.com/office/drawing/2014/main" id="{8DF5D898-3FB5-40B3-927D-D63EFD62BDE1}"/>
              </a:ext>
            </a:extLst>
          </p:cNvPr>
          <p:cNvSpPr/>
          <p:nvPr/>
        </p:nvSpPr>
        <p:spPr>
          <a:xfrm>
            <a:off x="5442694" y="4789346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2" name="圆角矩形">
            <a:extLst>
              <a:ext uri="{FF2B5EF4-FFF2-40B4-BE49-F238E27FC236}">
                <a16:creationId xmlns:a16="http://schemas.microsoft.com/office/drawing/2014/main" id="{C8E07BA7-9240-4638-9BB7-861B7A1DB5A9}"/>
              </a:ext>
            </a:extLst>
          </p:cNvPr>
          <p:cNvSpPr/>
          <p:nvPr/>
        </p:nvSpPr>
        <p:spPr>
          <a:xfrm>
            <a:off x="3545654" y="4109802"/>
            <a:ext cx="2992487" cy="146655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-US" sz="1600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JavaScript APIs</a:t>
            </a:r>
          </a:p>
        </p:txBody>
      </p:sp>
      <p:sp>
        <p:nvSpPr>
          <p:cNvPr id="73" name="圆角矩形">
            <a:extLst>
              <a:ext uri="{FF2B5EF4-FFF2-40B4-BE49-F238E27FC236}">
                <a16:creationId xmlns:a16="http://schemas.microsoft.com/office/drawing/2014/main" id="{1F25DCD8-959C-410B-A578-4BE8F9B5B23B}"/>
              </a:ext>
            </a:extLst>
          </p:cNvPr>
          <p:cNvSpPr/>
          <p:nvPr/>
        </p:nvSpPr>
        <p:spPr>
          <a:xfrm>
            <a:off x="3691089" y="4911515"/>
            <a:ext cx="690954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Lifecycle</a:t>
            </a:r>
          </a:p>
        </p:txBody>
      </p:sp>
      <p:sp>
        <p:nvSpPr>
          <p:cNvPr id="74" name="圆角矩形">
            <a:extLst>
              <a:ext uri="{FF2B5EF4-FFF2-40B4-BE49-F238E27FC236}">
                <a16:creationId xmlns:a16="http://schemas.microsoft.com/office/drawing/2014/main" id="{CC591829-6DDB-4F2E-A8A9-C24CAF6E3E01}"/>
              </a:ext>
            </a:extLst>
          </p:cNvPr>
          <p:cNvSpPr/>
          <p:nvPr/>
        </p:nvSpPr>
        <p:spPr>
          <a:xfrm>
            <a:off x="4628094" y="4911515"/>
            <a:ext cx="752941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Pantanal feature</a:t>
            </a:r>
          </a:p>
        </p:txBody>
      </p:sp>
      <p:sp>
        <p:nvSpPr>
          <p:cNvPr id="75" name="圆角矩形">
            <a:extLst>
              <a:ext uri="{FF2B5EF4-FFF2-40B4-BE49-F238E27FC236}">
                <a16:creationId xmlns:a16="http://schemas.microsoft.com/office/drawing/2014/main" id="{B49AB636-E1BA-4C27-819F-72446E29BFE5}"/>
              </a:ext>
            </a:extLst>
          </p:cNvPr>
          <p:cNvSpPr/>
          <p:nvPr/>
        </p:nvSpPr>
        <p:spPr>
          <a:xfrm>
            <a:off x="5440654" y="4911515"/>
            <a:ext cx="893653" cy="360950"/>
          </a:xfrm>
          <a:prstGeom prst="roundRect">
            <a:avLst>
              <a:gd name="adj" fmla="val 5000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Capability call</a:t>
            </a:r>
          </a:p>
        </p:txBody>
      </p:sp>
      <p:sp>
        <p:nvSpPr>
          <p:cNvPr id="76" name="圆角矩形">
            <a:extLst>
              <a:ext uri="{FF2B5EF4-FFF2-40B4-BE49-F238E27FC236}">
                <a16:creationId xmlns:a16="http://schemas.microsoft.com/office/drawing/2014/main" id="{BCC69B9F-C9DF-413E-8B1E-13D9F102250B}"/>
              </a:ext>
            </a:extLst>
          </p:cNvPr>
          <p:cNvSpPr/>
          <p:nvPr/>
        </p:nvSpPr>
        <p:spPr>
          <a:xfrm>
            <a:off x="1252928" y="3159707"/>
            <a:ext cx="5098881" cy="487473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View/Data model (MVVM)</a:t>
            </a:r>
          </a:p>
        </p:txBody>
      </p:sp>
      <p:graphicFrame>
        <p:nvGraphicFramePr>
          <p:cNvPr id="77" name="表格 31">
            <a:extLst>
              <a:ext uri="{FF2B5EF4-FFF2-40B4-BE49-F238E27FC236}">
                <a16:creationId xmlns:a16="http://schemas.microsoft.com/office/drawing/2014/main" id="{AC11DA5D-8C6A-4BBF-B507-806C38C91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802670"/>
              </p:ext>
            </p:extLst>
          </p:nvPr>
        </p:nvGraphicFramePr>
        <p:xfrm>
          <a:off x="6689795" y="1945493"/>
          <a:ext cx="3881611" cy="36858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6808">
                  <a:extLst>
                    <a:ext uri="{9D8B030D-6E8A-4147-A177-3AD203B41FA5}">
                      <a16:colId xmlns:a16="http://schemas.microsoft.com/office/drawing/2014/main" val="1166867618"/>
                    </a:ext>
                  </a:extLst>
                </a:gridCol>
                <a:gridCol w="2474803">
                  <a:extLst>
                    <a:ext uri="{9D8B030D-6E8A-4147-A177-3AD203B41FA5}">
                      <a16:colId xmlns:a16="http://schemas.microsoft.com/office/drawing/2014/main" val="2503019886"/>
                    </a:ext>
                  </a:extLst>
                </a:gridCol>
              </a:tblGrid>
              <a:tr h="362887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Framework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49423"/>
                  </a:ext>
                </a:extLst>
              </a:tr>
              <a:tr h="1214585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Development paradigms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Declarative programming paradigms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Syntax of declarative UI description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Semantics of Pantanal service features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View/Logic/Data linking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17574"/>
                  </a:ext>
                </a:extLst>
              </a:tr>
              <a:tr h="795345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UI components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Provide UI components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UI components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Multi-device adaptive layouts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6493"/>
                  </a:ext>
                </a:extLst>
              </a:tr>
              <a:tr h="125804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Capability APIs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JavaScript Capability APIs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Seedling lifecycle 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Seedling feature API (assembly/handover/interaction)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Capability call API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8138"/>
                  </a:ext>
                </a:extLst>
              </a:tr>
            </a:tbl>
          </a:graphicData>
        </a:graphic>
      </p:graphicFrame>
      <p:sp>
        <p:nvSpPr>
          <p:cNvPr id="78" name="圆角矩形">
            <a:extLst>
              <a:ext uri="{FF2B5EF4-FFF2-40B4-BE49-F238E27FC236}">
                <a16:creationId xmlns:a16="http://schemas.microsoft.com/office/drawing/2014/main" id="{F345821B-6423-425B-BC42-F871F9E0A9DD}"/>
              </a:ext>
            </a:extLst>
          </p:cNvPr>
          <p:cNvSpPr/>
          <p:nvPr/>
        </p:nvSpPr>
        <p:spPr>
          <a:xfrm>
            <a:off x="1012323" y="4129363"/>
            <a:ext cx="2519903" cy="144699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-US" sz="1600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UI components</a:t>
            </a:r>
          </a:p>
          <a:p>
            <a:pPr defTabSz="136818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0" name="直接连接符 22">
            <a:extLst>
              <a:ext uri="{FF2B5EF4-FFF2-40B4-BE49-F238E27FC236}">
                <a16:creationId xmlns:a16="http://schemas.microsoft.com/office/drawing/2014/main" id="{40A36FDB-6854-4671-8695-60AC6C9C11FA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1" name="标题 1">
            <a:extLst>
              <a:ext uri="{FF2B5EF4-FFF2-40B4-BE49-F238E27FC236}">
                <a16:creationId xmlns:a16="http://schemas.microsoft.com/office/drawing/2014/main" id="{4C327965-64F4-4F8D-8589-95277632CB59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</a:t>
            </a:r>
          </a:p>
        </p:txBody>
      </p:sp>
    </p:spTree>
    <p:extLst>
      <p:ext uri="{BB962C8B-B14F-4D97-AF65-F5344CB8AC3E}">
        <p14:creationId xmlns:p14="http://schemas.microsoft.com/office/powerpoint/2010/main" val="292912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>
            <a:extLst>
              <a:ext uri="{FF2B5EF4-FFF2-40B4-BE49-F238E27FC236}">
                <a16:creationId xmlns:a16="http://schemas.microsoft.com/office/drawing/2014/main" id="{974F293B-2909-45ED-8FC8-CC353F09D9D4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80E65D-9E05-4FC6-B3AE-61C571977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4" y="1849750"/>
            <a:ext cx="10253709" cy="3878208"/>
          </a:xfrm>
          <a:prstGeom prst="rect">
            <a:avLst/>
          </a:prstGeom>
        </p:spPr>
      </p:pic>
      <p:sp>
        <p:nvSpPr>
          <p:cNvPr id="9" name="直接连接符 22">
            <a:extLst>
              <a:ext uri="{FF2B5EF4-FFF2-40B4-BE49-F238E27FC236}">
                <a16:creationId xmlns:a16="http://schemas.microsoft.com/office/drawing/2014/main" id="{D386F374-43E1-4FD7-89C8-8E786AB8A69A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4EC78E1-A7CF-4ECA-9BDB-7FB73B967EB1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process</a:t>
            </a:r>
            <a:r>
              <a:rPr lang="en-US" sz="2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 which provides developers with everything they need, from service development to service launch</a:t>
            </a:r>
          </a:p>
        </p:txBody>
      </p:sp>
      <p:sp>
        <p:nvSpPr>
          <p:cNvPr id="2" name="矩形 159">
            <a:extLst>
              <a:ext uri="{FF2B5EF4-FFF2-40B4-BE49-F238E27FC236}">
                <a16:creationId xmlns:a16="http://schemas.microsoft.com/office/drawing/2014/main" id="{6F8ACECD-1706-33B9-435C-7AEF49E88211}"/>
              </a:ext>
            </a:extLst>
          </p:cNvPr>
          <p:cNvSpPr/>
          <p:nvPr/>
        </p:nvSpPr>
        <p:spPr>
          <a:xfrm>
            <a:off x="785004" y="3963734"/>
            <a:ext cx="304512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Guideline documents/</a:t>
            </a:r>
            <a:b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</a:b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Developer tools</a:t>
            </a:r>
          </a:p>
        </p:txBody>
      </p:sp>
      <p:sp>
        <p:nvSpPr>
          <p:cNvPr id="4" name="矩形 159">
            <a:extLst>
              <a:ext uri="{FF2B5EF4-FFF2-40B4-BE49-F238E27FC236}">
                <a16:creationId xmlns:a16="http://schemas.microsoft.com/office/drawing/2014/main" id="{BC247446-EAF2-986F-D9B4-B2025E3220D9}"/>
              </a:ext>
            </a:extLst>
          </p:cNvPr>
          <p:cNvSpPr/>
          <p:nvPr/>
        </p:nvSpPr>
        <p:spPr>
          <a:xfrm>
            <a:off x="4270075" y="3903348"/>
            <a:ext cx="2941608" cy="854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development/</a:t>
            </a:r>
            <a:b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</a:b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debugging</a:t>
            </a:r>
          </a:p>
          <a:p>
            <a:pPr algn="ctr" defTabSz="912114" hangingPunct="0">
              <a:defRPr/>
            </a:pP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packaging/signing</a:t>
            </a:r>
          </a:p>
        </p:txBody>
      </p:sp>
      <p:sp>
        <p:nvSpPr>
          <p:cNvPr id="5" name="矩形 159">
            <a:extLst>
              <a:ext uri="{FF2B5EF4-FFF2-40B4-BE49-F238E27FC236}">
                <a16:creationId xmlns:a16="http://schemas.microsoft.com/office/drawing/2014/main" id="{CDD04CF1-942B-96AE-3AC5-9D9176C47335}"/>
              </a:ext>
            </a:extLst>
          </p:cNvPr>
          <p:cNvSpPr/>
          <p:nvPr/>
        </p:nvSpPr>
        <p:spPr>
          <a:xfrm>
            <a:off x="7651628" y="3994726"/>
            <a:ext cx="2941608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launch/</a:t>
            </a:r>
            <a:b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</a:b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review/distribution</a:t>
            </a:r>
          </a:p>
        </p:txBody>
      </p:sp>
      <p:sp>
        <p:nvSpPr>
          <p:cNvPr id="6" name="矩形 159">
            <a:extLst>
              <a:ext uri="{FF2B5EF4-FFF2-40B4-BE49-F238E27FC236}">
                <a16:creationId xmlns:a16="http://schemas.microsoft.com/office/drawing/2014/main" id="{65DDA3E9-482E-B01A-C8C9-F9977A19225F}"/>
              </a:ext>
            </a:extLst>
          </p:cNvPr>
          <p:cNvSpPr/>
          <p:nvPr/>
        </p:nvSpPr>
        <p:spPr>
          <a:xfrm>
            <a:off x="785004" y="5208944"/>
            <a:ext cx="2941608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OPPO Developers</a:t>
            </a:r>
          </a:p>
        </p:txBody>
      </p:sp>
      <p:sp>
        <p:nvSpPr>
          <p:cNvPr id="7" name="矩形 159">
            <a:extLst>
              <a:ext uri="{FF2B5EF4-FFF2-40B4-BE49-F238E27FC236}">
                <a16:creationId xmlns:a16="http://schemas.microsoft.com/office/drawing/2014/main" id="{D9AD3B13-8BE3-5FC1-8296-B859E8245214}"/>
              </a:ext>
            </a:extLst>
          </p:cNvPr>
          <p:cNvSpPr/>
          <p:nvPr/>
        </p:nvSpPr>
        <p:spPr>
          <a:xfrm>
            <a:off x="4201063" y="5181654"/>
            <a:ext cx="1388853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DevStudio</a:t>
            </a:r>
          </a:p>
        </p:txBody>
      </p:sp>
      <p:sp>
        <p:nvSpPr>
          <p:cNvPr id="11" name="矩形 159">
            <a:extLst>
              <a:ext uri="{FF2B5EF4-FFF2-40B4-BE49-F238E27FC236}">
                <a16:creationId xmlns:a16="http://schemas.microsoft.com/office/drawing/2014/main" id="{116697D0-0CE0-20FD-A9A6-041880B12D64}"/>
              </a:ext>
            </a:extLst>
          </p:cNvPr>
          <p:cNvSpPr/>
          <p:nvPr/>
        </p:nvSpPr>
        <p:spPr>
          <a:xfrm>
            <a:off x="5633046" y="5131999"/>
            <a:ext cx="1561382" cy="5001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DevLite</a:t>
            </a:r>
          </a:p>
          <a:p>
            <a:pPr algn="ctr" defTabSz="912114" hangingPunct="0">
              <a:defRPr/>
            </a:pPr>
            <a:r>
              <a:rPr lang="en-US" sz="1000" b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(Coming soon)</a:t>
            </a:r>
          </a:p>
        </p:txBody>
      </p:sp>
      <p:sp>
        <p:nvSpPr>
          <p:cNvPr id="12" name="矩形 159">
            <a:extLst>
              <a:ext uri="{FF2B5EF4-FFF2-40B4-BE49-F238E27FC236}">
                <a16:creationId xmlns:a16="http://schemas.microsoft.com/office/drawing/2014/main" id="{8615FFE3-8C04-9B21-7444-305D8933E7FD}"/>
              </a:ext>
            </a:extLst>
          </p:cNvPr>
          <p:cNvSpPr/>
          <p:nvPr/>
        </p:nvSpPr>
        <p:spPr>
          <a:xfrm>
            <a:off x="8328797" y="5138524"/>
            <a:ext cx="15613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en-US" sz="1650" b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ServHub</a:t>
            </a:r>
            <a:r>
              <a:rPr lang="en-US" b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 </a:t>
            </a:r>
            <a:r>
              <a:rPr lang="en-US" sz="1000" b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(Coming soon)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6C0E95-1469-476C-A8F7-6B24074E1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160250" cy="68401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12" name="潘塔纳尔系统服务…">
            <a:extLst>
              <a:ext uri="{FF2B5EF4-FFF2-40B4-BE49-F238E27FC236}">
                <a16:creationId xmlns:a16="http://schemas.microsoft.com/office/drawing/2014/main" id="{C798312B-236A-4151-BEA4-1C446707BDB8}"/>
              </a:ext>
            </a:extLst>
          </p:cNvPr>
          <p:cNvSpPr txBox="1">
            <a:spLocks/>
          </p:cNvSpPr>
          <p:nvPr/>
        </p:nvSpPr>
        <p:spPr>
          <a:xfrm>
            <a:off x="2266768" y="1898678"/>
            <a:ext cx="7926882" cy="30431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2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682" lvl="1" indent="0" algn="ctr">
              <a:lnSpc>
                <a:spcPct val="110000"/>
              </a:lnSpc>
              <a:buNone/>
              <a:defRPr sz="6400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Introduction to the Pantanal Service Platform</a:t>
            </a:r>
          </a:p>
          <a:p>
            <a:pPr algn="ctr">
              <a:lnSpc>
                <a:spcPct val="110000"/>
              </a:lnSpc>
              <a:defRPr sz="6400"/>
            </a:pPr>
            <a:r>
              <a:rPr lang="en-US" sz="1995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charset="-122"/>
                <a:cs typeface="Arial" panose="020B0604020202020204" pitchFamily="34" charset="0"/>
              </a:rPr>
              <a:t>Instructor: Li </a:t>
            </a:r>
            <a:r>
              <a:rPr lang="en-US" sz="1995" dirty="0" err="1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charset="-122"/>
                <a:cs typeface="Arial" panose="020B0604020202020204" pitchFamily="34" charset="0"/>
              </a:rPr>
              <a:t>Xuankai</a:t>
            </a:r>
            <a:r>
              <a:rPr lang="en-US" sz="1995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charset="-122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Software Architect, OPPO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amp;#xA;&amp;#xA;描述已自动生成"/>
          <p:cNvPicPr>
            <a:picLocks noChangeAspect="1"/>
          </p:cNvPicPr>
          <p:nvPr/>
        </p:nvPicPr>
        <p:blipFill rotWithShape="1">
          <a:blip r:embed="rId2"/>
          <a:srcRect t="4062"/>
          <a:stretch/>
        </p:blipFill>
        <p:spPr>
          <a:xfrm rot="16200000">
            <a:off x="2660057" y="-2659855"/>
            <a:ext cx="6840140" cy="121602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736243-6895-4DC7-BFFD-2DFEDC620274}"/>
              </a:ext>
            </a:extLst>
          </p:cNvPr>
          <p:cNvSpPr txBox="1">
            <a:spLocks/>
          </p:cNvSpPr>
          <p:nvPr/>
        </p:nvSpPr>
        <p:spPr>
          <a:xfrm>
            <a:off x="2111375" y="3009900"/>
            <a:ext cx="8877300" cy="97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1" tIns="91391" rIns="91391" bIns="91391">
            <a:spAutoFit/>
          </a:bodyPr>
          <a:lstStyle>
            <a:lvl1pPr marL="228006" indent="-228006" algn="ctr" defTabSz="412522" rtl="0" eaLnBrk="1" latinLnBrk="0" hangingPunct="1">
              <a:lnSpc>
                <a:spcPct val="130000"/>
              </a:lnSpc>
              <a:spcBef>
                <a:spcPts val="997"/>
              </a:spcBef>
              <a:buFont typeface="Arial" panose="020B0604020202020204"/>
              <a:buChar char="•"/>
              <a:defRPr sz="3200" kern="1200">
                <a:solidFill>
                  <a:srgbClr val="FFFFFF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1pPr>
            <a:lvl2pPr marL="684017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2194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2pPr>
            <a:lvl3pPr marL="1140028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3pPr>
            <a:lvl4pPr marL="1596039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4pPr>
            <a:lvl5pPr marL="2052051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596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5pPr>
            <a:lvl6pPr marL="2508062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073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085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096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  <a:defRPr b="1">
                <a:latin typeface="system-ui"/>
                <a:ea typeface="system-ui"/>
                <a:cs typeface="system-ui"/>
                <a:sym typeface="system-ui"/>
              </a:defRPr>
            </a:pPr>
            <a:r>
              <a:rPr lang="en-US" sz="4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  <a:sym typeface="Helvetica Neue Medium"/>
              </a:rPr>
              <a:t>Together, we break boundaries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>
            <a:extLst>
              <a:ext uri="{FF2B5EF4-FFF2-40B4-BE49-F238E27FC236}">
                <a16:creationId xmlns:a16="http://schemas.microsoft.com/office/drawing/2014/main" id="{FA6E8656-3ACF-457A-9C45-8D2205EBE94D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80283" y="2480223"/>
            <a:ext cx="3362341" cy="2666646"/>
            <a:chOff x="819850" y="1755730"/>
            <a:chExt cx="5131946" cy="407010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0761" y="1806287"/>
              <a:ext cx="4730123" cy="36195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19850" y="2396837"/>
              <a:ext cx="5131946" cy="3429000"/>
            </a:xfrm>
            <a:custGeom>
              <a:avLst/>
              <a:gdLst>
                <a:gd name="connsiteX0" fmla="*/ 5131946 w 5131946"/>
                <a:gd name="connsiteY0" fmla="*/ 0 h 3429000"/>
                <a:gd name="connsiteX1" fmla="*/ 2458594 w 5131946"/>
                <a:gd name="connsiteY1" fmla="*/ 0 h 3429000"/>
                <a:gd name="connsiteX2" fmla="*/ 2458594 w 5131946"/>
                <a:gd name="connsiteY2" fmla="*/ 914400 h 3429000"/>
                <a:gd name="connsiteX3" fmla="*/ 540894 w 5131946"/>
                <a:gd name="connsiteY3" fmla="*/ 914400 h 3429000"/>
                <a:gd name="connsiteX4" fmla="*/ 540894 w 5131946"/>
                <a:gd name="connsiteY4" fmla="*/ 0 h 3429000"/>
                <a:gd name="connsiteX5" fmla="*/ 0 w 5131946"/>
                <a:gd name="connsiteY5" fmla="*/ 0 h 3429000"/>
                <a:gd name="connsiteX6" fmla="*/ 0 w 5131946"/>
                <a:gd name="connsiteY6" fmla="*/ 3429000 h 3429000"/>
                <a:gd name="connsiteX7" fmla="*/ 5131946 w 5131946"/>
                <a:gd name="connsiteY7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1946" h="3429000">
                  <a:moveTo>
                    <a:pt x="5131946" y="0"/>
                  </a:moveTo>
                  <a:lnTo>
                    <a:pt x="2458594" y="0"/>
                  </a:lnTo>
                  <a:lnTo>
                    <a:pt x="2458594" y="914400"/>
                  </a:lnTo>
                  <a:lnTo>
                    <a:pt x="540894" y="914400"/>
                  </a:lnTo>
                  <a:lnTo>
                    <a:pt x="540894" y="0"/>
                  </a:lnTo>
                  <a:lnTo>
                    <a:pt x="0" y="0"/>
                  </a:lnTo>
                  <a:lnTo>
                    <a:pt x="0" y="3429000"/>
                  </a:lnTo>
                  <a:lnTo>
                    <a:pt x="5131946" y="3429000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7719" y="2233474"/>
              <a:ext cx="876744" cy="62673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539" y="5049181"/>
              <a:ext cx="653270" cy="71950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01" r="-7748"/>
            <a:stretch>
              <a:fillRect/>
            </a:stretch>
          </p:blipFill>
          <p:spPr>
            <a:xfrm flipH="1">
              <a:off x="4186106" y="3565077"/>
              <a:ext cx="739605" cy="671146"/>
            </a:xfrm>
            <a:custGeom>
              <a:avLst/>
              <a:gdLst>
                <a:gd name="connsiteX0" fmla="*/ 717725 w 739605"/>
                <a:gd name="connsiteY0" fmla="*/ 172626 h 671146"/>
                <a:gd name="connsiteX1" fmla="*/ 717725 w 739605"/>
                <a:gd name="connsiteY1" fmla="*/ 228380 h 671146"/>
                <a:gd name="connsiteX2" fmla="*/ 725597 w 739605"/>
                <a:gd name="connsiteY2" fmla="*/ 228380 h 671146"/>
                <a:gd name="connsiteX3" fmla="*/ 725597 w 739605"/>
                <a:gd name="connsiteY3" fmla="*/ 253710 h 671146"/>
                <a:gd name="connsiteX4" fmla="*/ 586062 w 739605"/>
                <a:gd name="connsiteY4" fmla="*/ 253710 h 671146"/>
                <a:gd name="connsiteX5" fmla="*/ 586062 w 739605"/>
                <a:gd name="connsiteY5" fmla="*/ 228380 h 671146"/>
                <a:gd name="connsiteX6" fmla="*/ 587615 w 739605"/>
                <a:gd name="connsiteY6" fmla="*/ 228380 h 671146"/>
                <a:gd name="connsiteX7" fmla="*/ 587615 w 739605"/>
                <a:gd name="connsiteY7" fmla="*/ 172626 h 671146"/>
                <a:gd name="connsiteX8" fmla="*/ 739605 w 739605"/>
                <a:gd name="connsiteY8" fmla="*/ 0 h 671146"/>
                <a:gd name="connsiteX9" fmla="*/ 619967 w 739605"/>
                <a:gd name="connsiteY9" fmla="*/ 0 h 671146"/>
                <a:gd name="connsiteX10" fmla="*/ 619967 w 739605"/>
                <a:gd name="connsiteY10" fmla="*/ 59531 h 671146"/>
                <a:gd name="connsiteX11" fmla="*/ 478722 w 739605"/>
                <a:gd name="connsiteY11" fmla="*/ 59531 h 671146"/>
                <a:gd name="connsiteX12" fmla="*/ 478722 w 739605"/>
                <a:gd name="connsiteY12" fmla="*/ 102536 h 671146"/>
                <a:gd name="connsiteX13" fmla="*/ 233649 w 739605"/>
                <a:gd name="connsiteY13" fmla="*/ 102536 h 671146"/>
                <a:gd name="connsiteX14" fmla="*/ 233649 w 739605"/>
                <a:gd name="connsiteY14" fmla="*/ 152693 h 671146"/>
                <a:gd name="connsiteX15" fmla="*/ 0 w 739605"/>
                <a:gd name="connsiteY15" fmla="*/ 152693 h 671146"/>
                <a:gd name="connsiteX16" fmla="*/ 0 w 739605"/>
                <a:gd name="connsiteY16" fmla="*/ 671146 h 671146"/>
                <a:gd name="connsiteX17" fmla="*/ 739605 w 739605"/>
                <a:gd name="connsiteY17" fmla="*/ 671146 h 67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605" h="671146">
                  <a:moveTo>
                    <a:pt x="717725" y="172626"/>
                  </a:moveTo>
                  <a:lnTo>
                    <a:pt x="717725" y="228380"/>
                  </a:lnTo>
                  <a:lnTo>
                    <a:pt x="725597" y="228380"/>
                  </a:lnTo>
                  <a:lnTo>
                    <a:pt x="725597" y="253710"/>
                  </a:lnTo>
                  <a:lnTo>
                    <a:pt x="586062" y="253710"/>
                  </a:lnTo>
                  <a:lnTo>
                    <a:pt x="586062" y="228380"/>
                  </a:lnTo>
                  <a:lnTo>
                    <a:pt x="587615" y="228380"/>
                  </a:lnTo>
                  <a:lnTo>
                    <a:pt x="587615" y="172626"/>
                  </a:lnTo>
                  <a:close/>
                  <a:moveTo>
                    <a:pt x="739605" y="0"/>
                  </a:moveTo>
                  <a:lnTo>
                    <a:pt x="619967" y="0"/>
                  </a:lnTo>
                  <a:lnTo>
                    <a:pt x="619967" y="59531"/>
                  </a:lnTo>
                  <a:lnTo>
                    <a:pt x="478722" y="59531"/>
                  </a:lnTo>
                  <a:lnTo>
                    <a:pt x="478722" y="102536"/>
                  </a:lnTo>
                  <a:lnTo>
                    <a:pt x="233649" y="102536"/>
                  </a:lnTo>
                  <a:lnTo>
                    <a:pt x="233649" y="152693"/>
                  </a:lnTo>
                  <a:lnTo>
                    <a:pt x="0" y="152693"/>
                  </a:lnTo>
                  <a:lnTo>
                    <a:pt x="0" y="671146"/>
                  </a:lnTo>
                  <a:lnTo>
                    <a:pt x="739605" y="671146"/>
                  </a:lnTo>
                  <a:close/>
                </a:path>
              </a:pathLst>
            </a:custGeom>
          </p:spPr>
        </p:pic>
        <p:grpSp>
          <p:nvGrpSpPr>
            <p:cNvPr id="33" name="组合 32"/>
            <p:cNvGrpSpPr/>
            <p:nvPr/>
          </p:nvGrpSpPr>
          <p:grpSpPr>
            <a:xfrm>
              <a:off x="2992214" y="1755730"/>
              <a:ext cx="951161" cy="554778"/>
              <a:chOff x="2559219" y="1835953"/>
              <a:chExt cx="951161" cy="554778"/>
            </a:xfrm>
          </p:grpSpPr>
          <p:sp>
            <p:nvSpPr>
              <p:cNvPr id="34" name="矩形: 圆角 50"/>
              <p:cNvSpPr/>
              <p:nvPr/>
            </p:nvSpPr>
            <p:spPr>
              <a:xfrm>
                <a:off x="2559219" y="1835953"/>
                <a:ext cx="951161" cy="554778"/>
              </a:xfrm>
              <a:prstGeom prst="roundRect">
                <a:avLst>
                  <a:gd name="adj" fmla="val 15397"/>
                </a:avLst>
              </a:prstGeom>
              <a:solidFill>
                <a:srgbClr val="67B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矩形: 圆角 51"/>
              <p:cNvSpPr/>
              <p:nvPr/>
            </p:nvSpPr>
            <p:spPr>
              <a:xfrm>
                <a:off x="2685898" y="1957023"/>
                <a:ext cx="6343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矩形: 圆角 52"/>
              <p:cNvSpPr/>
              <p:nvPr/>
            </p:nvSpPr>
            <p:spPr>
              <a:xfrm>
                <a:off x="2685143" y="2111863"/>
                <a:ext cx="4819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5451475" y="2462213"/>
            <a:ext cx="5100085" cy="223043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95" b="1" dirty="0">
                <a:solidFill>
                  <a:srgbClr val="026837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This course aims to walk developers through the fundamentals of the Pantanal Service Platform, including its background, core features, and the basics for the Pantanal service development.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0E581B3F-9831-4502-8BB0-7801CB02DF31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Course intro - </a:t>
            </a:r>
            <a:r>
              <a:rPr lang="en-US" altLang="zh-CN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C</a:t>
            </a:r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ourse objectives</a:t>
            </a: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956565B7-29F8-4230-B73C-12E411405BE0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示&amp;#xA;&amp;#xA;中度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cxnSp>
        <p:nvCxnSpPr>
          <p:cNvPr id="12" name="直线连接符 11"/>
          <p:cNvCxnSpPr>
            <a:cxnSpLocks/>
          </p:cNvCxnSpPr>
          <p:nvPr/>
        </p:nvCxnSpPr>
        <p:spPr bwMode="auto">
          <a:xfrm flipH="1">
            <a:off x="-1324425" y="2894415"/>
            <a:ext cx="920141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/>
          <p:nvPr/>
        </p:nvSpPr>
        <p:spPr bwMode="auto">
          <a:xfrm>
            <a:off x="7336" y="2304336"/>
            <a:ext cx="92639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499">
              <a:defRPr/>
            </a:pPr>
            <a:r>
              <a:rPr kumimoji="1" lang="en-US" sz="3200">
                <a:solidFill>
                  <a:srgbClr val="127853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1  </a:t>
            </a:r>
          </a:p>
        </p:txBody>
      </p:sp>
      <p:sp>
        <p:nvSpPr>
          <p:cNvPr id="39" name="文本框 38"/>
          <p:cNvSpPr/>
          <p:nvPr/>
        </p:nvSpPr>
        <p:spPr bwMode="auto">
          <a:xfrm>
            <a:off x="1204214" y="2355850"/>
            <a:ext cx="283779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Platform Overview</a:t>
            </a:r>
          </a:p>
        </p:txBody>
      </p:sp>
      <p:sp>
        <p:nvSpPr>
          <p:cNvPr id="40" name="文本框 39"/>
          <p:cNvSpPr/>
          <p:nvPr/>
        </p:nvSpPr>
        <p:spPr bwMode="auto">
          <a:xfrm>
            <a:off x="1204214" y="3379832"/>
            <a:ext cx="335764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Platform Features</a:t>
            </a:r>
          </a:p>
        </p:txBody>
      </p:sp>
      <p:cxnSp>
        <p:nvCxnSpPr>
          <p:cNvPr id="20" name="直线连接符 19"/>
          <p:cNvCxnSpPr>
            <a:cxnSpLocks/>
          </p:cNvCxnSpPr>
          <p:nvPr/>
        </p:nvCxnSpPr>
        <p:spPr bwMode="auto">
          <a:xfrm flipH="1">
            <a:off x="-1324425" y="3917858"/>
            <a:ext cx="82122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/>
          <p:nvPr/>
        </p:nvSpPr>
        <p:spPr bwMode="auto">
          <a:xfrm>
            <a:off x="0" y="3338739"/>
            <a:ext cx="92639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499">
              <a:defRPr/>
            </a:pPr>
            <a:r>
              <a:rPr kumimoji="1" lang="en-US" sz="3200">
                <a:solidFill>
                  <a:srgbClr val="127853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  <p:sp>
        <p:nvSpPr>
          <p:cNvPr id="61" name="文本框 39"/>
          <p:cNvSpPr/>
          <p:nvPr/>
        </p:nvSpPr>
        <p:spPr bwMode="auto">
          <a:xfrm>
            <a:off x="1207847" y="4395045"/>
            <a:ext cx="335768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Overview</a:t>
            </a:r>
          </a:p>
        </p:txBody>
      </p:sp>
      <p:cxnSp>
        <p:nvCxnSpPr>
          <p:cNvPr id="62" name="直线连接符 19"/>
          <p:cNvCxnSpPr>
            <a:cxnSpLocks/>
          </p:cNvCxnSpPr>
          <p:nvPr/>
        </p:nvCxnSpPr>
        <p:spPr bwMode="auto">
          <a:xfrm flipH="1" flipV="1">
            <a:off x="-1320792" y="4933072"/>
            <a:ext cx="7563910" cy="0"/>
          </a:xfrm>
          <a:prstGeom prst="line">
            <a:avLst/>
          </a:prstGeom>
          <a:noFill/>
          <a:ln w="6350" cap="flat" cmpd="sng" algn="ctr">
            <a:solidFill>
              <a:srgbClr val="808080">
                <a:lumMod val="50000"/>
                <a:lumOff val="5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46"/>
          <p:cNvSpPr/>
          <p:nvPr/>
        </p:nvSpPr>
        <p:spPr bwMode="auto">
          <a:xfrm>
            <a:off x="3633" y="4353952"/>
            <a:ext cx="926431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499"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en-US" sz="3200">
                <a:solidFill>
                  <a:srgbClr val="127853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示&amp;#xA;&amp;#xA;中度可信度描述已自动生成">
            <a:extLst>
              <a:ext uri="{FF2B5EF4-FFF2-40B4-BE49-F238E27FC236}">
                <a16:creationId xmlns:a16="http://schemas.microsoft.com/office/drawing/2014/main" id="{AD21CFE3-63AD-4B50-BBDA-8908E4C7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317" y="-1955394"/>
            <a:ext cx="6840539" cy="107513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-3883" y="3040490"/>
            <a:ext cx="76296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Part 1 / Platform Overview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2154EB-3781-4969-9821-24BB4DCC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2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圆角矩形 1">
            <a:extLst>
              <a:ext uri="{FF2B5EF4-FFF2-40B4-BE49-F238E27FC236}">
                <a16:creationId xmlns:a16="http://schemas.microsoft.com/office/drawing/2014/main" id="{F25830F5-4366-4950-BD56-864A2B8CE357}"/>
              </a:ext>
            </a:extLst>
          </p:cNvPr>
          <p:cNvSpPr/>
          <p:nvPr/>
        </p:nvSpPr>
        <p:spPr>
          <a:xfrm>
            <a:off x="535716" y="1292298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27" name="圆角矩形 326">
            <a:extLst>
              <a:ext uri="{FF2B5EF4-FFF2-40B4-BE49-F238E27FC236}">
                <a16:creationId xmlns:a16="http://schemas.microsoft.com/office/drawing/2014/main" id="{6CC8ED52-FF7C-1A22-EC20-9C5F84B7BC03}"/>
              </a:ext>
            </a:extLst>
          </p:cNvPr>
          <p:cNvSpPr/>
          <p:nvPr/>
        </p:nvSpPr>
        <p:spPr>
          <a:xfrm>
            <a:off x="4105572" y="1415643"/>
            <a:ext cx="3343769" cy="467342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53" name="圆角矩形 152">
            <a:extLst>
              <a:ext uri="{FF2B5EF4-FFF2-40B4-BE49-F238E27FC236}">
                <a16:creationId xmlns:a16="http://schemas.microsoft.com/office/drawing/2014/main" id="{EF0C8B00-F88F-F162-F70B-BC44E0BF1304}"/>
              </a:ext>
            </a:extLst>
          </p:cNvPr>
          <p:cNvSpPr/>
          <p:nvPr/>
        </p:nvSpPr>
        <p:spPr>
          <a:xfrm>
            <a:off x="653807" y="1406739"/>
            <a:ext cx="3355647" cy="4694905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196" name="组合 195">
            <a:extLst>
              <a:ext uri="{FF2B5EF4-FFF2-40B4-BE49-F238E27FC236}">
                <a16:creationId xmlns:a16="http://schemas.microsoft.com/office/drawing/2014/main" id="{6670416A-84CD-9B2A-E832-1D8D3E9BF815}"/>
              </a:ext>
            </a:extLst>
          </p:cNvPr>
          <p:cNvGrpSpPr/>
          <p:nvPr/>
        </p:nvGrpSpPr>
        <p:grpSpPr>
          <a:xfrm>
            <a:off x="498483" y="1606134"/>
            <a:ext cx="3498273" cy="4409197"/>
            <a:chOff x="1286980" y="1585136"/>
            <a:chExt cx="3468898" cy="4372169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2DAEAC8-892A-F303-86D7-50A10367EB0F}"/>
                </a:ext>
              </a:extLst>
            </p:cNvPr>
            <p:cNvSpPr/>
            <p:nvPr/>
          </p:nvSpPr>
          <p:spPr>
            <a:xfrm>
              <a:off x="1440998" y="1937941"/>
              <a:ext cx="3314880" cy="494461"/>
            </a:xfrm>
            <a:prstGeom prst="rect">
              <a:avLst/>
            </a:prstGeom>
          </p:spPr>
          <p:txBody>
            <a:bodyPr wrap="squar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en-US" sz="1197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Understand user contexts better, providing direct access to services</a:t>
              </a:r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05AB94B7-74F5-CDAB-8065-CB3E18D25DE3}"/>
                </a:ext>
              </a:extLst>
            </p:cNvPr>
            <p:cNvSpPr/>
            <p:nvPr/>
          </p:nvSpPr>
          <p:spPr>
            <a:xfrm>
              <a:off x="1721807" y="1585136"/>
              <a:ext cx="2486685" cy="380567"/>
            </a:xfrm>
            <a:prstGeom prst="rect">
              <a:avLst/>
            </a:prstGeom>
          </p:spPr>
          <p:txBody>
            <a:bodyPr wrap="none" lIns="45564" tIns="22780" rIns="45564" bIns="22780">
              <a:spAutoFit/>
            </a:bodyPr>
            <a:lstStyle/>
            <a:p>
              <a:pPr algn="ctr" defTabSz="411347" hangingPunct="0">
                <a:defRPr/>
              </a:pPr>
              <a:r>
                <a:rPr kumimoji="1" lang="en-US" sz="2195" dirty="0">
                  <a:solidFill>
                    <a:srgbClr val="2DC84D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Context awareness</a:t>
              </a:r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2957854E-12F3-29AB-9E8F-5E415F7BFE34}"/>
                </a:ext>
              </a:extLst>
            </p:cNvPr>
            <p:cNvSpPr/>
            <p:nvPr/>
          </p:nvSpPr>
          <p:spPr>
            <a:xfrm>
              <a:off x="1505625" y="4952601"/>
              <a:ext cx="3204334" cy="10047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814" tIns="0" rIns="53814" bIns="0" numCol="1" spcCol="38064" rtlCol="0" anchor="ctr">
              <a:noAutofit/>
            </a:bodyPr>
            <a:lstStyle/>
            <a:p>
              <a:pPr algn="ctr" defTabSz="411347" hangingPunct="0">
                <a:lnSpc>
                  <a:spcPct val="150000"/>
                </a:lnSpc>
                <a:defRPr/>
              </a:pPr>
              <a:r>
                <a:rPr lang="en-US" altLang="zh-CN" sz="10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Deliver a seamless and coherent service experience by combining information from various sensors while continuously detecting contextual relationships and evolving changes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endParaRPr>
            </a:p>
          </p:txBody>
        </p:sp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A08B39F2-53C4-51EC-6DF3-94AD7A9C0CC3}"/>
                </a:ext>
              </a:extLst>
            </p:cNvPr>
            <p:cNvGrpSpPr/>
            <p:nvPr/>
          </p:nvGrpSpPr>
          <p:grpSpPr>
            <a:xfrm>
              <a:off x="1732363" y="3527564"/>
              <a:ext cx="2742443" cy="247537"/>
              <a:chOff x="1737803" y="7976374"/>
              <a:chExt cx="5498884" cy="341970"/>
            </a:xfrm>
          </p:grpSpPr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56D30A16-B480-8E23-1344-2C14F93A9D9D}"/>
                  </a:ext>
                </a:extLst>
              </p:cNvPr>
              <p:cNvSpPr/>
              <p:nvPr/>
            </p:nvSpPr>
            <p:spPr>
              <a:xfrm>
                <a:off x="1737803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en-US" sz="800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Time</a:t>
                </a: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C931393C-0E54-0EBE-53D3-98439FC65643}"/>
                  </a:ext>
                </a:extLst>
              </p:cNvPr>
              <p:cNvSpPr/>
              <p:nvPr/>
            </p:nvSpPr>
            <p:spPr>
              <a:xfrm>
                <a:off x="2860937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en-US" sz="800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Location</a:t>
                </a:r>
              </a:p>
            </p:txBody>
          </p:sp>
          <p:sp>
            <p:nvSpPr>
              <p:cNvPr id="262" name="矩形 261">
                <a:extLst>
                  <a:ext uri="{FF2B5EF4-FFF2-40B4-BE49-F238E27FC236}">
                    <a16:creationId xmlns:a16="http://schemas.microsoft.com/office/drawing/2014/main" id="{AC08F80F-554F-C852-540E-B26D59904011}"/>
                  </a:ext>
                </a:extLst>
              </p:cNvPr>
              <p:cNvSpPr/>
              <p:nvPr/>
            </p:nvSpPr>
            <p:spPr>
              <a:xfrm>
                <a:off x="3972771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en-US" sz="800" dirty="0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Event</a:t>
                </a: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160A5796-8BE4-E74E-8E6C-D23684D99866}"/>
                  </a:ext>
                </a:extLst>
              </p:cNvPr>
              <p:cNvSpPr/>
              <p:nvPr/>
            </p:nvSpPr>
            <p:spPr>
              <a:xfrm>
                <a:off x="5069610" y="7976374"/>
                <a:ext cx="1280213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en-US" sz="800" dirty="0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Environment</a:t>
                </a:r>
              </a:p>
            </p:txBody>
          </p:sp>
          <p:sp>
            <p:nvSpPr>
              <p:cNvPr id="264" name="矩形 263">
                <a:extLst>
                  <a:ext uri="{FF2B5EF4-FFF2-40B4-BE49-F238E27FC236}">
                    <a16:creationId xmlns:a16="http://schemas.microsoft.com/office/drawing/2014/main" id="{659BF51E-1108-9C01-0FBF-33BE0EEBE853}"/>
                  </a:ext>
                </a:extLst>
              </p:cNvPr>
              <p:cNvSpPr/>
              <p:nvPr/>
            </p:nvSpPr>
            <p:spPr>
              <a:xfrm>
                <a:off x="6383854" y="7977862"/>
                <a:ext cx="852833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en-US" sz="800" dirty="0">
                    <a:solidFill>
                      <a:srgbClr val="FFFFFF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Arial" panose="020B0604020202020204" pitchFamily="34" charset="0"/>
                    <a:sym typeface="Arial" panose="020B0604020202020204" pitchFamily="34" charset="0"/>
                  </a:rPr>
                  <a:t>Device</a:t>
                </a:r>
              </a:p>
            </p:txBody>
          </p:sp>
        </p:grpSp>
        <p:sp>
          <p:nvSpPr>
            <p:cNvPr id="202" name="圆柱形 60">
              <a:extLst>
                <a:ext uri="{FF2B5EF4-FFF2-40B4-BE49-F238E27FC236}">
                  <a16:creationId xmlns:a16="http://schemas.microsoft.com/office/drawing/2014/main" id="{4A32C316-4B71-772F-C26B-DFA8E5F4A380}"/>
                </a:ext>
              </a:extLst>
            </p:cNvPr>
            <p:cNvSpPr/>
            <p:nvPr/>
          </p:nvSpPr>
          <p:spPr>
            <a:xfrm rot="5400000">
              <a:off x="2956225" y="1666125"/>
              <a:ext cx="556383" cy="2758219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矩形 202">
              <a:extLst>
                <a:ext uri="{FF2B5EF4-FFF2-40B4-BE49-F238E27FC236}">
                  <a16:creationId xmlns:a16="http://schemas.microsoft.com/office/drawing/2014/main" id="{F5BCD81C-EEC1-0AB9-8A8C-40802D1080BA}"/>
                </a:ext>
              </a:extLst>
            </p:cNvPr>
            <p:cNvSpPr/>
            <p:nvPr/>
          </p:nvSpPr>
          <p:spPr>
            <a:xfrm>
              <a:off x="1286980" y="2921769"/>
              <a:ext cx="625351" cy="45420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411347" hangingPunct="0">
                <a:defRPr/>
              </a:pP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Coherent </a:t>
              </a:r>
              <a:b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context</a:t>
              </a:r>
            </a:p>
          </p:txBody>
        </p:sp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7E3EDF60-7523-8BC7-0DFB-384383C93C86}"/>
                </a:ext>
              </a:extLst>
            </p:cNvPr>
            <p:cNvSpPr/>
            <p:nvPr/>
          </p:nvSpPr>
          <p:spPr>
            <a:xfrm>
              <a:off x="2965150" y="2858190"/>
              <a:ext cx="1528237" cy="152611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Hybrid context 3</a:t>
              </a:r>
            </a:p>
          </p:txBody>
        </p:sp>
        <p:sp>
          <p:nvSpPr>
            <p:cNvPr id="205" name="矩形 204">
              <a:extLst>
                <a:ext uri="{FF2B5EF4-FFF2-40B4-BE49-F238E27FC236}">
                  <a16:creationId xmlns:a16="http://schemas.microsoft.com/office/drawing/2014/main" id="{D0A6F10A-C0D7-D56E-3EAC-885151F0D7C1}"/>
                </a:ext>
              </a:extLst>
            </p:cNvPr>
            <p:cNvSpPr/>
            <p:nvPr/>
          </p:nvSpPr>
          <p:spPr>
            <a:xfrm>
              <a:off x="1836219" y="3079568"/>
              <a:ext cx="767001" cy="1464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Hybrid context 1</a:t>
              </a:r>
            </a:p>
          </p:txBody>
        </p:sp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FDFAA671-CDBD-BE80-714C-46ED6A43E122}"/>
                </a:ext>
              </a:extLst>
            </p:cNvPr>
            <p:cNvSpPr/>
            <p:nvPr/>
          </p:nvSpPr>
          <p:spPr>
            <a:xfrm>
              <a:off x="2696906" y="3079294"/>
              <a:ext cx="926243" cy="135644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Hybrid context 2</a:t>
              </a:r>
            </a:p>
          </p:txBody>
        </p:sp>
        <p:cxnSp>
          <p:nvCxnSpPr>
            <p:cNvPr id="207" name="直接箭头连接符 72">
              <a:extLst>
                <a:ext uri="{FF2B5EF4-FFF2-40B4-BE49-F238E27FC236}">
                  <a16:creationId xmlns:a16="http://schemas.microsoft.com/office/drawing/2014/main" id="{F5CCEB7B-5117-8DBD-C942-0A9F8597E565}"/>
                </a:ext>
              </a:extLst>
            </p:cNvPr>
            <p:cNvCxnSpPr>
              <a:cxnSpLocks/>
              <a:endCxn id="260" idx="0"/>
            </p:cNvCxnSpPr>
            <p:nvPr/>
          </p:nvCxnSpPr>
          <p:spPr>
            <a:xfrm flipH="1">
              <a:off x="1993155" y="3234744"/>
              <a:ext cx="324795" cy="292820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9" name="直接箭头连接符 74">
              <a:extLst>
                <a:ext uri="{FF2B5EF4-FFF2-40B4-BE49-F238E27FC236}">
                  <a16:creationId xmlns:a16="http://schemas.microsoft.com/office/drawing/2014/main" id="{67F8F71E-7710-37BA-5EBC-36FAEF129CA4}"/>
                </a:ext>
              </a:extLst>
            </p:cNvPr>
            <p:cNvCxnSpPr>
              <a:cxnSpLocks/>
              <a:endCxn id="261" idx="0"/>
            </p:cNvCxnSpPr>
            <p:nvPr/>
          </p:nvCxnSpPr>
          <p:spPr>
            <a:xfrm>
              <a:off x="2310860" y="3242373"/>
              <a:ext cx="242432" cy="285192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7" name="直接箭头连接符 76">
              <a:extLst>
                <a:ext uri="{FF2B5EF4-FFF2-40B4-BE49-F238E27FC236}">
                  <a16:creationId xmlns:a16="http://schemas.microsoft.com/office/drawing/2014/main" id="{F7106EEE-8E3A-7C9A-D2ED-3562CAF7EAAD}"/>
                </a:ext>
              </a:extLst>
            </p:cNvPr>
            <p:cNvCxnSpPr>
              <a:cxnSpLocks/>
              <a:endCxn id="261" idx="0"/>
            </p:cNvCxnSpPr>
            <p:nvPr/>
          </p:nvCxnSpPr>
          <p:spPr>
            <a:xfrm flipH="1">
              <a:off x="2553291" y="3226019"/>
              <a:ext cx="272109" cy="301547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8" name="直接箭头连接符 79">
              <a:extLst>
                <a:ext uri="{FF2B5EF4-FFF2-40B4-BE49-F238E27FC236}">
                  <a16:creationId xmlns:a16="http://schemas.microsoft.com/office/drawing/2014/main" id="{ED0F301A-AB07-D377-5EBF-50F1F3BE9963}"/>
                </a:ext>
              </a:extLst>
            </p:cNvPr>
            <p:cNvCxnSpPr>
              <a:cxnSpLocks/>
              <a:endCxn id="262" idx="0"/>
            </p:cNvCxnSpPr>
            <p:nvPr/>
          </p:nvCxnSpPr>
          <p:spPr>
            <a:xfrm>
              <a:off x="2824537" y="3235261"/>
              <a:ext cx="283256" cy="292306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8E4FA6DE-7AD4-A4C2-59B7-87EB9D48B4CA}"/>
                </a:ext>
              </a:extLst>
            </p:cNvPr>
            <p:cNvSpPr/>
            <p:nvPr/>
          </p:nvSpPr>
          <p:spPr>
            <a:xfrm>
              <a:off x="1710136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Wi-Fi</a:t>
              </a: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31CAE3EF-952F-EAFB-B2AC-C6285A55CB08}"/>
                </a:ext>
              </a:extLst>
            </p:cNvPr>
            <p:cNvSpPr/>
            <p:nvPr/>
          </p:nvSpPr>
          <p:spPr>
            <a:xfrm>
              <a:off x="2402966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Bluetooth</a:t>
              </a:r>
            </a:p>
          </p:txBody>
        </p:sp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9A4FB847-EE49-995C-4D98-61E39E563109}"/>
                </a:ext>
              </a:extLst>
            </p:cNvPr>
            <p:cNvSpPr/>
            <p:nvPr/>
          </p:nvSpPr>
          <p:spPr>
            <a:xfrm>
              <a:off x="3095794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Gyroscope</a:t>
              </a:r>
            </a:p>
          </p:txBody>
        </p:sp>
        <p:sp>
          <p:nvSpPr>
            <p:cNvPr id="250" name="矩形 249">
              <a:extLst>
                <a:ext uri="{FF2B5EF4-FFF2-40B4-BE49-F238E27FC236}">
                  <a16:creationId xmlns:a16="http://schemas.microsoft.com/office/drawing/2014/main" id="{D4E3EFB0-FB74-D078-4F6E-23DA88D1D6FC}"/>
                </a:ext>
              </a:extLst>
            </p:cNvPr>
            <p:cNvSpPr/>
            <p:nvPr/>
          </p:nvSpPr>
          <p:spPr>
            <a:xfrm>
              <a:off x="3782948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Accelerometer</a:t>
              </a:r>
            </a:p>
          </p:txBody>
        </p:sp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D56B790D-4B42-CF14-081A-09556B6DAF7E}"/>
                </a:ext>
              </a:extLst>
            </p:cNvPr>
            <p:cNvSpPr/>
            <p:nvPr/>
          </p:nvSpPr>
          <p:spPr>
            <a:xfrm>
              <a:off x="1710136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Vehicle's display</a:t>
              </a:r>
            </a:p>
          </p:txBody>
        </p:sp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AEB75E97-34F3-ADE3-71DD-C2FAF19981BB}"/>
                </a:ext>
              </a:extLst>
            </p:cNvPr>
            <p:cNvSpPr/>
            <p:nvPr/>
          </p:nvSpPr>
          <p:spPr>
            <a:xfrm>
              <a:off x="2402966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Camera</a:t>
              </a:r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87FBD619-5FBB-64EB-1FD0-7B35A700CCA7}"/>
                </a:ext>
              </a:extLst>
            </p:cNvPr>
            <p:cNvSpPr/>
            <p:nvPr/>
          </p:nvSpPr>
          <p:spPr>
            <a:xfrm>
              <a:off x="3095794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Fitness sensor</a:t>
              </a:r>
            </a:p>
          </p:txBody>
        </p:sp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92F691FC-EE34-656F-1CD5-284AC54C0039}"/>
                </a:ext>
              </a:extLst>
            </p:cNvPr>
            <p:cNvSpPr/>
            <p:nvPr/>
          </p:nvSpPr>
          <p:spPr>
            <a:xfrm>
              <a:off x="3782948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...</a:t>
              </a:r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40C9E501-5E34-1987-69EF-E7E7B9E01418}"/>
                </a:ext>
              </a:extLst>
            </p:cNvPr>
            <p:cNvSpPr/>
            <p:nvPr/>
          </p:nvSpPr>
          <p:spPr>
            <a:xfrm>
              <a:off x="1537829" y="3933108"/>
              <a:ext cx="3063404" cy="659343"/>
            </a:xfrm>
            <a:prstGeom prst="rect">
              <a:avLst/>
            </a:prstGeom>
            <a:noFill/>
            <a:ln w="6350" cap="flat">
              <a:solidFill>
                <a:srgbClr val="20963A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 dirty="0">
                <a:solidFill>
                  <a:srgbClr val="FFFFF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54DD2B75-B31D-7066-F54E-095A89C017A6}"/>
                </a:ext>
              </a:extLst>
            </p:cNvPr>
            <p:cNvSpPr/>
            <p:nvPr/>
          </p:nvSpPr>
          <p:spPr>
            <a:xfrm>
              <a:off x="1527040" y="4144141"/>
              <a:ext cx="358920" cy="422353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1347" hangingPunct="0">
                <a:defRPr/>
              </a:pP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Sensors</a:t>
              </a:r>
            </a:p>
            <a:p>
              <a:pPr algn="ctr" defTabSz="411347" hangingPunct="0">
                <a:defRPr/>
              </a:pPr>
              <a:endParaRPr lang="en-US" sz="70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257" name="直接箭头连接符 79">
              <a:extLst>
                <a:ext uri="{FF2B5EF4-FFF2-40B4-BE49-F238E27FC236}">
                  <a16:creationId xmlns:a16="http://schemas.microsoft.com/office/drawing/2014/main" id="{293E182F-79F0-3EAD-3D29-45BDA5EAC27D}"/>
                </a:ext>
              </a:extLst>
            </p:cNvPr>
            <p:cNvCxnSpPr>
              <a:cxnSpLocks/>
            </p:cNvCxnSpPr>
            <p:nvPr/>
          </p:nvCxnSpPr>
          <p:spPr>
            <a:xfrm>
              <a:off x="3711584" y="3017416"/>
              <a:ext cx="0" cy="525502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8" name="肘形连接符 257">
              <a:extLst>
                <a:ext uri="{FF2B5EF4-FFF2-40B4-BE49-F238E27FC236}">
                  <a16:creationId xmlns:a16="http://schemas.microsoft.com/office/drawing/2014/main" id="{36CD4E3E-CA45-E215-38F2-B8CA2257AEAB}"/>
                </a:ext>
              </a:extLst>
            </p:cNvPr>
            <p:cNvCxnSpPr>
              <a:cxnSpLocks/>
              <a:stCxn id="205" idx="0"/>
              <a:endCxn id="204" idx="1"/>
            </p:cNvCxnSpPr>
            <p:nvPr/>
          </p:nvCxnSpPr>
          <p:spPr>
            <a:xfrm rot="5400000" flipH="1" flipV="1">
              <a:off x="2519899" y="2634317"/>
              <a:ext cx="145071" cy="745430"/>
            </a:xfrm>
            <a:prstGeom prst="bentConnector2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488DB021-8807-EE08-8D49-3ADD94259E0A}"/>
                </a:ext>
              </a:extLst>
            </p:cNvPr>
            <p:cNvSpPr txBox="1"/>
            <p:nvPr/>
          </p:nvSpPr>
          <p:spPr>
            <a:xfrm>
              <a:off x="2014700" y="2758480"/>
              <a:ext cx="872536" cy="1739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13" tIns="25313" rIns="25313" bIns="25313" numCol="1" spcCol="38064" rtlCol="0" anchor="ctr">
              <a:sp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D5D5D5">
                      <a:lumMod val="7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Context</a:t>
              </a:r>
            </a:p>
          </p:txBody>
        </p:sp>
      </p:grpSp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17161F7B-2FB4-24FB-468D-0BED312D6D15}"/>
              </a:ext>
            </a:extLst>
          </p:cNvPr>
          <p:cNvGrpSpPr/>
          <p:nvPr/>
        </p:nvGrpSpPr>
        <p:grpSpPr>
          <a:xfrm>
            <a:off x="4127545" y="1611932"/>
            <a:ext cx="3161592" cy="3252461"/>
            <a:chOff x="5129999" y="1566698"/>
            <a:chExt cx="3135041" cy="3225147"/>
          </a:xfrm>
        </p:grpSpPr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B17F9BD9-9FCF-09D2-B06F-109670E6A94F}"/>
                </a:ext>
              </a:extLst>
            </p:cNvPr>
            <p:cNvSpPr/>
            <p:nvPr/>
          </p:nvSpPr>
          <p:spPr>
            <a:xfrm>
              <a:off x="5129999" y="1918220"/>
              <a:ext cx="3135041" cy="172931"/>
            </a:xfrm>
            <a:prstGeom prst="rect">
              <a:avLst/>
            </a:prstGeom>
          </p:spPr>
          <p:txBody>
            <a:bodyPr wrap="squar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en-US" sz="1197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Assemble and hand over services to create a one-stop user experience</a:t>
              </a:r>
            </a:p>
          </p:txBody>
        </p:sp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553F6130-A27C-9005-FC38-204A8EE0AE33}"/>
                </a:ext>
              </a:extLst>
            </p:cNvPr>
            <p:cNvSpPr/>
            <p:nvPr/>
          </p:nvSpPr>
          <p:spPr>
            <a:xfrm>
              <a:off x="5535412" y="4285870"/>
              <a:ext cx="2611418" cy="505975"/>
            </a:xfrm>
            <a:prstGeom prst="rect">
              <a:avLst/>
            </a:prstGeom>
            <a:noFill/>
            <a:ln w="6350" cap="flat">
              <a:solidFill>
                <a:srgbClr val="20963A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064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>
                <a:solidFill>
                  <a:srgbClr val="FFFFF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8DDA6131-74EB-115C-48BB-3E28DA3E3049}"/>
                </a:ext>
              </a:extLst>
            </p:cNvPr>
            <p:cNvSpPr/>
            <p:nvPr/>
          </p:nvSpPr>
          <p:spPr>
            <a:xfrm>
              <a:off x="6627431" y="4288980"/>
              <a:ext cx="593520" cy="194858"/>
            </a:xfrm>
            <a:prstGeom prst="rect">
              <a:avLst/>
            </a:prstGeom>
          </p:spPr>
          <p:txBody>
            <a:bodyPr wrap="non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Interaction devices</a:t>
              </a:r>
            </a:p>
          </p:txBody>
        </p:sp>
        <p:cxnSp>
          <p:nvCxnSpPr>
            <p:cNvPr id="269" name="直接箭头连接符 165">
              <a:extLst>
                <a:ext uri="{FF2B5EF4-FFF2-40B4-BE49-F238E27FC236}">
                  <a16:creationId xmlns:a16="http://schemas.microsoft.com/office/drawing/2014/main" id="{79F2C014-A747-634D-1521-E68338153DC4}"/>
                </a:ext>
              </a:extLst>
            </p:cNvPr>
            <p:cNvCxnSpPr>
              <a:cxnSpLocks/>
              <a:stCxn id="283" idx="2"/>
              <a:endCxn id="268" idx="0"/>
            </p:cNvCxnSpPr>
            <p:nvPr/>
          </p:nvCxnSpPr>
          <p:spPr>
            <a:xfrm>
              <a:off x="6912108" y="4027880"/>
              <a:ext cx="12084" cy="261100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34B32253-D172-09E0-C786-C14F4D109A3D}"/>
                </a:ext>
              </a:extLst>
            </p:cNvPr>
            <p:cNvSpPr/>
            <p:nvPr/>
          </p:nvSpPr>
          <p:spPr>
            <a:xfrm>
              <a:off x="6993398" y="4023104"/>
              <a:ext cx="874929" cy="208776"/>
            </a:xfrm>
            <a:prstGeom prst="rect">
              <a:avLst/>
            </a:prstGeom>
          </p:spPr>
          <p:txBody>
            <a:bodyPr wrap="non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D5D5D5">
                      <a:lumMod val="75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User experience first</a:t>
              </a:r>
            </a:p>
          </p:txBody>
        </p:sp>
        <p:sp>
          <p:nvSpPr>
            <p:cNvPr id="272" name="矩形 271">
              <a:extLst>
                <a:ext uri="{FF2B5EF4-FFF2-40B4-BE49-F238E27FC236}">
                  <a16:creationId xmlns:a16="http://schemas.microsoft.com/office/drawing/2014/main" id="{FF6BC38B-954A-0F18-023F-4E4689591078}"/>
                </a:ext>
              </a:extLst>
            </p:cNvPr>
            <p:cNvSpPr/>
            <p:nvPr/>
          </p:nvSpPr>
          <p:spPr>
            <a:xfrm>
              <a:off x="5416847" y="1566698"/>
              <a:ext cx="2699682" cy="380567"/>
            </a:xfrm>
            <a:prstGeom prst="rect">
              <a:avLst/>
            </a:prstGeom>
          </p:spPr>
          <p:txBody>
            <a:bodyPr wrap="none" lIns="45564" tIns="22780" rIns="45564" bIns="22780">
              <a:spAutoFit/>
            </a:bodyPr>
            <a:lstStyle/>
            <a:p>
              <a:pPr algn="ctr" defTabSz="411347" hangingPunct="0">
                <a:defRPr/>
              </a:pPr>
              <a:r>
                <a:rPr kumimoji="1" lang="en-US" sz="2195" dirty="0">
                  <a:solidFill>
                    <a:srgbClr val="2DC84D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User-centric services</a:t>
              </a:r>
            </a:p>
          </p:txBody>
        </p:sp>
        <p:sp>
          <p:nvSpPr>
            <p:cNvPr id="273" name="流程图: 接点 144">
              <a:extLst>
                <a:ext uri="{FF2B5EF4-FFF2-40B4-BE49-F238E27FC236}">
                  <a16:creationId xmlns:a16="http://schemas.microsoft.com/office/drawing/2014/main" id="{0CC1A76B-9248-6C4E-EBA9-59034AD989FF}"/>
                </a:ext>
              </a:extLst>
            </p:cNvPr>
            <p:cNvSpPr/>
            <p:nvPr/>
          </p:nvSpPr>
          <p:spPr>
            <a:xfrm>
              <a:off x="5446101" y="3472786"/>
              <a:ext cx="522513" cy="436362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Service 1</a:t>
              </a:r>
            </a:p>
          </p:txBody>
        </p:sp>
        <p:sp>
          <p:nvSpPr>
            <p:cNvPr id="274" name="流程图: 接点 145">
              <a:extLst>
                <a:ext uri="{FF2B5EF4-FFF2-40B4-BE49-F238E27FC236}">
                  <a16:creationId xmlns:a16="http://schemas.microsoft.com/office/drawing/2014/main" id="{F0CC80A1-8DE2-4324-0626-4EC5A25D4327}"/>
                </a:ext>
              </a:extLst>
            </p:cNvPr>
            <p:cNvSpPr/>
            <p:nvPr/>
          </p:nvSpPr>
          <p:spPr>
            <a:xfrm>
              <a:off x="6214663" y="3472786"/>
              <a:ext cx="509626" cy="350456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Service 2</a:t>
              </a:r>
            </a:p>
          </p:txBody>
        </p:sp>
        <p:sp>
          <p:nvSpPr>
            <p:cNvPr id="275" name="流程图: 接点 146">
              <a:extLst>
                <a:ext uri="{FF2B5EF4-FFF2-40B4-BE49-F238E27FC236}">
                  <a16:creationId xmlns:a16="http://schemas.microsoft.com/office/drawing/2014/main" id="{E59BE752-802B-77D0-DE73-64FADEB327CE}"/>
                </a:ext>
              </a:extLst>
            </p:cNvPr>
            <p:cNvSpPr/>
            <p:nvPr/>
          </p:nvSpPr>
          <p:spPr>
            <a:xfrm>
              <a:off x="7006410" y="3472786"/>
              <a:ext cx="522513" cy="436362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Service 2’</a:t>
              </a:r>
            </a:p>
            <a:p>
              <a:pPr algn="ctr" defTabSz="411347" hangingPunct="0">
                <a:defRPr/>
              </a:pPr>
              <a:r>
                <a:rPr lang="en-US" sz="6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(2 + x)</a:t>
              </a:r>
            </a:p>
          </p:txBody>
        </p:sp>
        <p:sp>
          <p:nvSpPr>
            <p:cNvPr id="276" name="流程图: 接点 147">
              <a:extLst>
                <a:ext uri="{FF2B5EF4-FFF2-40B4-BE49-F238E27FC236}">
                  <a16:creationId xmlns:a16="http://schemas.microsoft.com/office/drawing/2014/main" id="{5CEB622E-0053-7D4C-ABB8-5191EAA19285}"/>
                </a:ext>
              </a:extLst>
            </p:cNvPr>
            <p:cNvSpPr/>
            <p:nvPr/>
          </p:nvSpPr>
          <p:spPr>
            <a:xfrm>
              <a:off x="7707612" y="3472786"/>
              <a:ext cx="522513" cy="436362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Service 4</a:t>
              </a:r>
            </a:p>
          </p:txBody>
        </p:sp>
        <p:sp>
          <p:nvSpPr>
            <p:cNvPr id="277" name="流程图: 接点 148">
              <a:extLst>
                <a:ext uri="{FF2B5EF4-FFF2-40B4-BE49-F238E27FC236}">
                  <a16:creationId xmlns:a16="http://schemas.microsoft.com/office/drawing/2014/main" id="{6ACEFA22-4011-5F95-9D3A-C52CBD2ED03B}"/>
                </a:ext>
              </a:extLst>
            </p:cNvPr>
            <p:cNvSpPr/>
            <p:nvPr/>
          </p:nvSpPr>
          <p:spPr>
            <a:xfrm>
              <a:off x="6214663" y="2816551"/>
              <a:ext cx="522513" cy="327513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Service x</a:t>
              </a:r>
            </a:p>
          </p:txBody>
        </p:sp>
        <p:cxnSp>
          <p:nvCxnSpPr>
            <p:cNvPr id="278" name="直接箭头连接符 150">
              <a:extLst>
                <a:ext uri="{FF2B5EF4-FFF2-40B4-BE49-F238E27FC236}">
                  <a16:creationId xmlns:a16="http://schemas.microsoft.com/office/drawing/2014/main" id="{299C7BEF-04B2-B0DD-77EB-C98B2C3DDAE1}"/>
                </a:ext>
              </a:extLst>
            </p:cNvPr>
            <p:cNvCxnSpPr>
              <a:cxnSpLocks/>
              <a:stCxn id="273" idx="6"/>
            </p:cNvCxnSpPr>
            <p:nvPr/>
          </p:nvCxnSpPr>
          <p:spPr>
            <a:xfrm flipV="1">
              <a:off x="5968615" y="3690967"/>
              <a:ext cx="174101" cy="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9" name="直接箭头连接符 151">
              <a:extLst>
                <a:ext uri="{FF2B5EF4-FFF2-40B4-BE49-F238E27FC236}">
                  <a16:creationId xmlns:a16="http://schemas.microsoft.com/office/drawing/2014/main" id="{DC1BB1B3-7AAA-318D-38B2-2EE6170B463F}"/>
                </a:ext>
              </a:extLst>
            </p:cNvPr>
            <p:cNvCxnSpPr>
              <a:cxnSpLocks/>
              <a:endCxn id="275" idx="2"/>
            </p:cNvCxnSpPr>
            <p:nvPr/>
          </p:nvCxnSpPr>
          <p:spPr>
            <a:xfrm>
              <a:off x="6798046" y="3690967"/>
              <a:ext cx="208364" cy="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0" name="直接箭头连接符 154">
              <a:extLst>
                <a:ext uri="{FF2B5EF4-FFF2-40B4-BE49-F238E27FC236}">
                  <a16:creationId xmlns:a16="http://schemas.microsoft.com/office/drawing/2014/main" id="{50967EE7-FCDD-13F1-A12B-3ABF190C75E9}"/>
                </a:ext>
              </a:extLst>
            </p:cNvPr>
            <p:cNvCxnSpPr>
              <a:cxnSpLocks/>
              <a:stCxn id="275" idx="6"/>
              <a:endCxn id="276" idx="2"/>
            </p:cNvCxnSpPr>
            <p:nvPr/>
          </p:nvCxnSpPr>
          <p:spPr>
            <a:xfrm>
              <a:off x="7528923" y="3690968"/>
              <a:ext cx="178689" cy="0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1" name="直接箭头连接符 157">
              <a:extLst>
                <a:ext uri="{FF2B5EF4-FFF2-40B4-BE49-F238E27FC236}">
                  <a16:creationId xmlns:a16="http://schemas.microsoft.com/office/drawing/2014/main" id="{EADD6E96-B716-9782-4493-41F72BC7988C}"/>
                </a:ext>
              </a:extLst>
            </p:cNvPr>
            <p:cNvCxnSpPr>
              <a:cxnSpLocks/>
              <a:stCxn id="277" idx="4"/>
              <a:endCxn id="274" idx="0"/>
            </p:cNvCxnSpPr>
            <p:nvPr/>
          </p:nvCxnSpPr>
          <p:spPr>
            <a:xfrm flipH="1">
              <a:off x="6469476" y="3144064"/>
              <a:ext cx="6443" cy="328722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2" name="文本框 281">
              <a:extLst>
                <a:ext uri="{FF2B5EF4-FFF2-40B4-BE49-F238E27FC236}">
                  <a16:creationId xmlns:a16="http://schemas.microsoft.com/office/drawing/2014/main" id="{7EA49B6A-9415-6D8B-02A8-92353FD73FD2}"/>
                </a:ext>
              </a:extLst>
            </p:cNvPr>
            <p:cNvSpPr txBox="1"/>
            <p:nvPr/>
          </p:nvSpPr>
          <p:spPr>
            <a:xfrm>
              <a:off x="6164031" y="3167598"/>
              <a:ext cx="653774" cy="3275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Assembly</a:t>
              </a:r>
            </a:p>
          </p:txBody>
        </p:sp>
        <p:sp>
          <p:nvSpPr>
            <p:cNvPr id="283" name="文本框 282">
              <a:extLst>
                <a:ext uri="{FF2B5EF4-FFF2-40B4-BE49-F238E27FC236}">
                  <a16:creationId xmlns:a16="http://schemas.microsoft.com/office/drawing/2014/main" id="{AD908577-42D9-002A-876C-76907C4E2066}"/>
                </a:ext>
              </a:extLst>
            </p:cNvPr>
            <p:cNvSpPr txBox="1"/>
            <p:nvPr/>
          </p:nvSpPr>
          <p:spPr>
            <a:xfrm>
              <a:off x="6592673" y="3852084"/>
              <a:ext cx="638869" cy="17579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Handover</a:t>
              </a:r>
            </a:p>
          </p:txBody>
        </p:sp>
        <p:sp>
          <p:nvSpPr>
            <p:cNvPr id="284" name="圆角矩形 283">
              <a:extLst>
                <a:ext uri="{FF2B5EF4-FFF2-40B4-BE49-F238E27FC236}">
                  <a16:creationId xmlns:a16="http://schemas.microsoft.com/office/drawing/2014/main" id="{DFAB706B-4BB5-3A94-56F7-340769783091}"/>
                </a:ext>
              </a:extLst>
            </p:cNvPr>
            <p:cNvSpPr/>
            <p:nvPr/>
          </p:nvSpPr>
          <p:spPr>
            <a:xfrm>
              <a:off x="6176983" y="2744064"/>
              <a:ext cx="586142" cy="1151934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822696" hangingPunct="0">
                <a:defRPr/>
              </a:pPr>
              <a:endParaRPr lang="zh-CN" altLang="en-US" sz="3200" kern="0" dirty="0">
                <a:solidFill>
                  <a:srgbClr val="FFFFF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85" name="文本框 284">
              <a:extLst>
                <a:ext uri="{FF2B5EF4-FFF2-40B4-BE49-F238E27FC236}">
                  <a16:creationId xmlns:a16="http://schemas.microsoft.com/office/drawing/2014/main" id="{941783FE-D5C7-AEE8-49E0-FFCF8D4EB2E7}"/>
                </a:ext>
              </a:extLst>
            </p:cNvPr>
            <p:cNvSpPr txBox="1"/>
            <p:nvPr/>
          </p:nvSpPr>
          <p:spPr>
            <a:xfrm>
              <a:off x="5446101" y="3237621"/>
              <a:ext cx="509565" cy="255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1" tIns="50671" rIns="50671" bIns="50671" numCol="1" spcCol="38100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en-US" sz="100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Phone</a:t>
              </a:r>
            </a:p>
          </p:txBody>
        </p:sp>
        <p:sp>
          <p:nvSpPr>
            <p:cNvPr id="286" name="文本框 285">
              <a:extLst>
                <a:ext uri="{FF2B5EF4-FFF2-40B4-BE49-F238E27FC236}">
                  <a16:creationId xmlns:a16="http://schemas.microsoft.com/office/drawing/2014/main" id="{B306BCEE-BB45-77B3-AFBC-301013DBB894}"/>
                </a:ext>
              </a:extLst>
            </p:cNvPr>
            <p:cNvSpPr txBox="1"/>
            <p:nvPr/>
          </p:nvSpPr>
          <p:spPr>
            <a:xfrm>
              <a:off x="6886794" y="3110414"/>
              <a:ext cx="678040" cy="3761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1" tIns="50671" rIns="50671" bIns="50671" numCol="1" spcCol="38100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en-US" sz="9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Vehicle's display</a:t>
              </a:r>
            </a:p>
          </p:txBody>
        </p:sp>
        <p:sp>
          <p:nvSpPr>
            <p:cNvPr id="287" name="文本框 286">
              <a:extLst>
                <a:ext uri="{FF2B5EF4-FFF2-40B4-BE49-F238E27FC236}">
                  <a16:creationId xmlns:a16="http://schemas.microsoft.com/office/drawing/2014/main" id="{D281FA39-5EF4-4A28-9B35-D9D6B38365E3}"/>
                </a:ext>
              </a:extLst>
            </p:cNvPr>
            <p:cNvSpPr txBox="1"/>
            <p:nvPr/>
          </p:nvSpPr>
          <p:spPr>
            <a:xfrm>
              <a:off x="7697128" y="3258931"/>
              <a:ext cx="509565" cy="255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1" tIns="50671" rIns="50671" bIns="50671" numCol="1" spcCol="38100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en-US" sz="10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Phone</a:t>
              </a:r>
            </a:p>
          </p:txBody>
        </p:sp>
        <p:sp>
          <p:nvSpPr>
            <p:cNvPr id="289" name="文本框 288">
              <a:extLst>
                <a:ext uri="{FF2B5EF4-FFF2-40B4-BE49-F238E27FC236}">
                  <a16:creationId xmlns:a16="http://schemas.microsoft.com/office/drawing/2014/main" id="{3603C3AC-55C1-77D6-BBA5-5D74E4C7F669}"/>
                </a:ext>
              </a:extLst>
            </p:cNvPr>
            <p:cNvSpPr txBox="1"/>
            <p:nvPr/>
          </p:nvSpPr>
          <p:spPr>
            <a:xfrm>
              <a:off x="5752969" y="2843989"/>
              <a:ext cx="509565" cy="25573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26" tIns="50626" rIns="50626" bIns="50626" numCol="1" spcCol="38064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en-US" sz="10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Phone</a:t>
              </a:r>
            </a:p>
          </p:txBody>
        </p:sp>
        <p:grpSp>
          <p:nvGrpSpPr>
            <p:cNvPr id="290" name="组合 289">
              <a:extLst>
                <a:ext uri="{FF2B5EF4-FFF2-40B4-BE49-F238E27FC236}">
                  <a16:creationId xmlns:a16="http://schemas.microsoft.com/office/drawing/2014/main" id="{7275DDFC-F68B-2F3B-C48D-16ACD2A3FBA6}"/>
                </a:ext>
              </a:extLst>
            </p:cNvPr>
            <p:cNvGrpSpPr/>
            <p:nvPr/>
          </p:nvGrpSpPr>
          <p:grpSpPr>
            <a:xfrm>
              <a:off x="5621711" y="4467735"/>
              <a:ext cx="2388546" cy="299680"/>
              <a:chOff x="3909412" y="5507802"/>
              <a:chExt cx="5566063" cy="600889"/>
            </a:xfrm>
          </p:grpSpPr>
          <p:pic>
            <p:nvPicPr>
              <p:cNvPr id="291" name="图形 51" descr="智能手机">
                <a:extLst>
                  <a:ext uri="{FF2B5EF4-FFF2-40B4-BE49-F238E27FC236}">
                    <a16:creationId xmlns:a16="http://schemas.microsoft.com/office/drawing/2014/main" id="{EC9C2C19-2F72-1F05-6D2F-C21B373D1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09412" y="5556760"/>
                <a:ext cx="557179" cy="502972"/>
              </a:xfrm>
              <a:prstGeom prst="rect">
                <a:avLst/>
              </a:prstGeom>
            </p:spPr>
          </p:pic>
          <p:pic>
            <p:nvPicPr>
              <p:cNvPr id="292" name="图形 36" descr="手表">
                <a:extLst>
                  <a:ext uri="{FF2B5EF4-FFF2-40B4-BE49-F238E27FC236}">
                    <a16:creationId xmlns:a16="http://schemas.microsoft.com/office/drawing/2014/main" id="{18CE1474-49B7-F445-607F-9C296588B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40548" y="5556760"/>
                <a:ext cx="662024" cy="502972"/>
              </a:xfrm>
              <a:prstGeom prst="rect">
                <a:avLst/>
              </a:prstGeom>
            </p:spPr>
          </p:pic>
          <p:pic>
            <p:nvPicPr>
              <p:cNvPr id="293" name="图形 41" descr="电视机">
                <a:extLst>
                  <a:ext uri="{FF2B5EF4-FFF2-40B4-BE49-F238E27FC236}">
                    <a16:creationId xmlns:a16="http://schemas.microsoft.com/office/drawing/2014/main" id="{F6895AFD-3AFC-D8C0-C28D-EE0F5B522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58562" y="5556760"/>
                <a:ext cx="672000" cy="502972"/>
              </a:xfrm>
              <a:prstGeom prst="rect">
                <a:avLst/>
              </a:prstGeom>
            </p:spPr>
          </p:pic>
          <p:pic>
            <p:nvPicPr>
              <p:cNvPr id="294" name="图形 74" descr="汽车">
                <a:extLst>
                  <a:ext uri="{FF2B5EF4-FFF2-40B4-BE49-F238E27FC236}">
                    <a16:creationId xmlns:a16="http://schemas.microsoft.com/office/drawing/2014/main" id="{4B94E34E-F384-8D94-168E-E7E2648B8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813452" y="5556760"/>
                <a:ext cx="662023" cy="502972"/>
              </a:xfrm>
              <a:prstGeom prst="rect">
                <a:avLst/>
              </a:prstGeom>
            </p:spPr>
          </p:pic>
          <p:pic>
            <p:nvPicPr>
              <p:cNvPr id="295" name="图形 46" descr="耳塞">
                <a:extLst>
                  <a:ext uri="{FF2B5EF4-FFF2-40B4-BE49-F238E27FC236}">
                    <a16:creationId xmlns:a16="http://schemas.microsoft.com/office/drawing/2014/main" id="{C51D958E-2143-774C-5F0E-32B4B678A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712559" y="5507802"/>
                <a:ext cx="790906" cy="600889"/>
              </a:xfrm>
              <a:prstGeom prst="rect">
                <a:avLst/>
              </a:prstGeom>
            </p:spPr>
          </p:pic>
          <p:pic>
            <p:nvPicPr>
              <p:cNvPr id="296" name="图形 33" descr="平板电脑">
                <a:extLst>
                  <a:ext uri="{FF2B5EF4-FFF2-40B4-BE49-F238E27FC236}">
                    <a16:creationId xmlns:a16="http://schemas.microsoft.com/office/drawing/2014/main" id="{9EF0F9BB-9932-9392-20E8-F23951730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776577" y="5556760"/>
                <a:ext cx="671998" cy="502972"/>
              </a:xfrm>
              <a:prstGeom prst="rect">
                <a:avLst/>
              </a:prstGeom>
            </p:spPr>
          </p:pic>
        </p:grpSp>
      </p:grpSp>
      <p:sp>
        <p:nvSpPr>
          <p:cNvPr id="129" name="矩形 128">
            <a:extLst>
              <a:ext uri="{FF2B5EF4-FFF2-40B4-BE49-F238E27FC236}">
                <a16:creationId xmlns:a16="http://schemas.microsoft.com/office/drawing/2014/main" id="{87EDE31F-7865-4BF5-A87F-33CD71A37AD2}"/>
              </a:ext>
            </a:extLst>
          </p:cNvPr>
          <p:cNvSpPr/>
          <p:nvPr/>
        </p:nvSpPr>
        <p:spPr>
          <a:xfrm>
            <a:off x="4165941" y="5002117"/>
            <a:ext cx="3210166" cy="10132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814" tIns="0" rIns="53814" bIns="0" numCol="1" spcCol="38064" rtlCol="0" anchor="ctr">
            <a:noAutofit/>
          </a:bodyPr>
          <a:lstStyle/>
          <a:p>
            <a:pPr algn="ctr" defTabSz="411347" hangingPunct="0">
              <a:lnSpc>
                <a:spcPct val="150000"/>
              </a:lnSpc>
              <a:defRPr/>
            </a:pPr>
            <a:r>
              <a:rPr lang="en-US" altLang="zh-CN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Understand user needs, assemble and hand over services, intelligently select the most suitable device, and provide a highly personalized service experience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2" name="圆角矩形 326">
            <a:extLst>
              <a:ext uri="{FF2B5EF4-FFF2-40B4-BE49-F238E27FC236}">
                <a16:creationId xmlns:a16="http://schemas.microsoft.com/office/drawing/2014/main" id="{85D9D9D5-CDA9-44C8-8CFD-0FCFB7961A59}"/>
              </a:ext>
            </a:extLst>
          </p:cNvPr>
          <p:cNvSpPr/>
          <p:nvPr/>
        </p:nvSpPr>
        <p:spPr>
          <a:xfrm>
            <a:off x="7543821" y="1404762"/>
            <a:ext cx="3262637" cy="4684302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33F1379-F6F4-0013-237E-17E4424EBB61}"/>
              </a:ext>
            </a:extLst>
          </p:cNvPr>
          <p:cNvGrpSpPr/>
          <p:nvPr/>
        </p:nvGrpSpPr>
        <p:grpSpPr>
          <a:xfrm>
            <a:off x="7375742" y="1611932"/>
            <a:ext cx="3616100" cy="3264411"/>
            <a:chOff x="8700251" y="2029858"/>
            <a:chExt cx="3616100" cy="3264411"/>
          </a:xfrm>
        </p:grpSpPr>
        <p:sp>
          <p:nvSpPr>
            <p:cNvPr id="298" name="矩形 297">
              <a:extLst>
                <a:ext uri="{FF2B5EF4-FFF2-40B4-BE49-F238E27FC236}">
                  <a16:creationId xmlns:a16="http://schemas.microsoft.com/office/drawing/2014/main" id="{087A925B-D44F-32C4-6E6D-983C47C37546}"/>
                </a:ext>
              </a:extLst>
            </p:cNvPr>
            <p:cNvSpPr/>
            <p:nvPr/>
          </p:nvSpPr>
          <p:spPr>
            <a:xfrm>
              <a:off x="8700251" y="2476314"/>
              <a:ext cx="3616100" cy="175718"/>
            </a:xfrm>
            <a:prstGeom prst="rect">
              <a:avLst/>
            </a:prstGeom>
          </p:spPr>
          <p:txBody>
            <a:bodyPr wrap="squar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en-US" sz="1197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Tailor interaction modes to suit users' scenes</a:t>
              </a:r>
            </a:p>
          </p:txBody>
        </p:sp>
        <p:sp>
          <p:nvSpPr>
            <p:cNvPr id="299" name="矩形 298">
              <a:extLst>
                <a:ext uri="{FF2B5EF4-FFF2-40B4-BE49-F238E27FC236}">
                  <a16:creationId xmlns:a16="http://schemas.microsoft.com/office/drawing/2014/main" id="{6C2D5291-6169-DAF6-C89B-3006458516B6}"/>
                </a:ext>
              </a:extLst>
            </p:cNvPr>
            <p:cNvSpPr/>
            <p:nvPr/>
          </p:nvSpPr>
          <p:spPr>
            <a:xfrm>
              <a:off x="9258686" y="3318591"/>
              <a:ext cx="384511" cy="5412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6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Service information   </a:t>
              </a:r>
            </a:p>
          </p:txBody>
        </p:sp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B0E8925B-270A-9A1A-9369-C6096CC533F8}"/>
                </a:ext>
              </a:extLst>
            </p:cNvPr>
            <p:cNvSpPr/>
            <p:nvPr/>
          </p:nvSpPr>
          <p:spPr>
            <a:xfrm>
              <a:off x="9984507" y="3316974"/>
              <a:ext cx="384511" cy="5412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60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Information hierarchy</a:t>
              </a:r>
            </a:p>
          </p:txBody>
        </p:sp>
        <p:sp>
          <p:nvSpPr>
            <p:cNvPr id="301" name="矩形 300">
              <a:extLst>
                <a:ext uri="{FF2B5EF4-FFF2-40B4-BE49-F238E27FC236}">
                  <a16:creationId xmlns:a16="http://schemas.microsoft.com/office/drawing/2014/main" id="{FFF2C272-75C6-6329-EFCD-EBD7AF60E6E8}"/>
                </a:ext>
              </a:extLst>
            </p:cNvPr>
            <p:cNvSpPr/>
            <p:nvPr/>
          </p:nvSpPr>
          <p:spPr>
            <a:xfrm>
              <a:off x="10520351" y="3314078"/>
              <a:ext cx="384511" cy="5412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60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Context recognition</a:t>
              </a:r>
            </a:p>
          </p:txBody>
        </p:sp>
        <p:sp>
          <p:nvSpPr>
            <p:cNvPr id="302" name="圆柱形 176">
              <a:extLst>
                <a:ext uri="{FF2B5EF4-FFF2-40B4-BE49-F238E27FC236}">
                  <a16:creationId xmlns:a16="http://schemas.microsoft.com/office/drawing/2014/main" id="{29F7F9CF-8BE3-3892-29B9-B940B44536AE}"/>
                </a:ext>
              </a:extLst>
            </p:cNvPr>
            <p:cNvSpPr/>
            <p:nvPr/>
          </p:nvSpPr>
          <p:spPr>
            <a:xfrm>
              <a:off x="11182835" y="2958228"/>
              <a:ext cx="399031" cy="669525"/>
            </a:xfrm>
            <a:prstGeom prst="can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700" dirty="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Training data</a:t>
              </a:r>
            </a:p>
          </p:txBody>
        </p:sp>
        <p:cxnSp>
          <p:nvCxnSpPr>
            <p:cNvPr id="303" name="直接箭头连接符 178">
              <a:extLst>
                <a:ext uri="{FF2B5EF4-FFF2-40B4-BE49-F238E27FC236}">
                  <a16:creationId xmlns:a16="http://schemas.microsoft.com/office/drawing/2014/main" id="{ECE9706A-D01A-9F34-221A-8BCEBBE4F621}"/>
                </a:ext>
              </a:extLst>
            </p:cNvPr>
            <p:cNvCxnSpPr>
              <a:cxnSpLocks/>
              <a:stCxn id="299" idx="3"/>
              <a:endCxn id="300" idx="1"/>
            </p:cNvCxnSpPr>
            <p:nvPr/>
          </p:nvCxnSpPr>
          <p:spPr>
            <a:xfrm flipV="1">
              <a:off x="9643197" y="3587600"/>
              <a:ext cx="341310" cy="1617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4" name="矩形 303">
              <a:extLst>
                <a:ext uri="{FF2B5EF4-FFF2-40B4-BE49-F238E27FC236}">
                  <a16:creationId xmlns:a16="http://schemas.microsoft.com/office/drawing/2014/main" id="{23D11F19-10B7-03C9-D7DF-F26F76CA67C1}"/>
                </a:ext>
              </a:extLst>
            </p:cNvPr>
            <p:cNvSpPr/>
            <p:nvPr/>
          </p:nvSpPr>
          <p:spPr>
            <a:xfrm>
              <a:off x="9239827" y="2872944"/>
              <a:ext cx="1472781" cy="224291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>
                  <a:solidFill>
                    <a:srgbClr val="FFFFFF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Semantic recognition</a:t>
              </a:r>
            </a:p>
          </p:txBody>
        </p:sp>
        <p:cxnSp>
          <p:nvCxnSpPr>
            <p:cNvPr id="305" name="直接箭头连接符 180">
              <a:extLst>
                <a:ext uri="{FF2B5EF4-FFF2-40B4-BE49-F238E27FC236}">
                  <a16:creationId xmlns:a16="http://schemas.microsoft.com/office/drawing/2014/main" id="{0C5E3D6D-A9C0-D3B8-EE34-5929265BB955}"/>
                </a:ext>
              </a:extLst>
            </p:cNvPr>
            <p:cNvCxnSpPr>
              <a:stCxn id="299" idx="0"/>
            </p:cNvCxnSpPr>
            <p:nvPr/>
          </p:nvCxnSpPr>
          <p:spPr>
            <a:xfrm flipH="1" flipV="1">
              <a:off x="9445939" y="3147906"/>
              <a:ext cx="5002" cy="170683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6" name="直接箭头连接符 181">
              <a:extLst>
                <a:ext uri="{FF2B5EF4-FFF2-40B4-BE49-F238E27FC236}">
                  <a16:creationId xmlns:a16="http://schemas.microsoft.com/office/drawing/2014/main" id="{086ADB44-DAA8-9994-E8F2-0E80D15F342A}"/>
                </a:ext>
              </a:extLst>
            </p:cNvPr>
            <p:cNvCxnSpPr>
              <a:cxnSpLocks/>
              <a:stCxn id="304" idx="2"/>
            </p:cNvCxnSpPr>
            <p:nvPr/>
          </p:nvCxnSpPr>
          <p:spPr>
            <a:xfrm>
              <a:off x="9976218" y="3097235"/>
              <a:ext cx="139486" cy="14712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7" name="直接箭头连接符 182">
              <a:extLst>
                <a:ext uri="{FF2B5EF4-FFF2-40B4-BE49-F238E27FC236}">
                  <a16:creationId xmlns:a16="http://schemas.microsoft.com/office/drawing/2014/main" id="{D9D2932B-9B35-0ED2-6EF7-6B7726D7ABF0}"/>
                </a:ext>
              </a:extLst>
            </p:cNvPr>
            <p:cNvCxnSpPr>
              <a:cxnSpLocks/>
              <a:stCxn id="300" idx="3"/>
              <a:endCxn id="301" idx="1"/>
            </p:cNvCxnSpPr>
            <p:nvPr/>
          </p:nvCxnSpPr>
          <p:spPr>
            <a:xfrm flipV="1">
              <a:off x="10369018" y="3584704"/>
              <a:ext cx="151333" cy="2896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8" name="直接箭头连接符 183">
              <a:extLst>
                <a:ext uri="{FF2B5EF4-FFF2-40B4-BE49-F238E27FC236}">
                  <a16:creationId xmlns:a16="http://schemas.microsoft.com/office/drawing/2014/main" id="{E48FE57E-E661-C2EA-639D-8A39595B9599}"/>
                </a:ext>
              </a:extLst>
            </p:cNvPr>
            <p:cNvCxnSpPr>
              <a:cxnSpLocks/>
              <a:stCxn id="301" idx="3"/>
            </p:cNvCxnSpPr>
            <p:nvPr/>
          </p:nvCxnSpPr>
          <p:spPr>
            <a:xfrm flipV="1">
              <a:off x="10904862" y="3506857"/>
              <a:ext cx="277973" cy="77847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9" name="直接箭头连接符 184">
              <a:extLst>
                <a:ext uri="{FF2B5EF4-FFF2-40B4-BE49-F238E27FC236}">
                  <a16:creationId xmlns:a16="http://schemas.microsoft.com/office/drawing/2014/main" id="{ECF5A626-905F-68F6-2E66-1162C9D332A1}"/>
                </a:ext>
              </a:extLst>
            </p:cNvPr>
            <p:cNvCxnSpPr>
              <a:cxnSpLocks/>
              <a:stCxn id="304" idx="3"/>
            </p:cNvCxnSpPr>
            <p:nvPr/>
          </p:nvCxnSpPr>
          <p:spPr>
            <a:xfrm>
              <a:off x="10712608" y="2985090"/>
              <a:ext cx="459869" cy="17094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0" name="矩形 309">
              <a:extLst>
                <a:ext uri="{FF2B5EF4-FFF2-40B4-BE49-F238E27FC236}">
                  <a16:creationId xmlns:a16="http://schemas.microsoft.com/office/drawing/2014/main" id="{414914B2-D635-B392-2320-159882E6E5E3}"/>
                </a:ext>
              </a:extLst>
            </p:cNvPr>
            <p:cNvSpPr/>
            <p:nvPr/>
          </p:nvSpPr>
          <p:spPr>
            <a:xfrm>
              <a:off x="8954051" y="4001298"/>
              <a:ext cx="1786467" cy="36033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Multiple devices and</a:t>
              </a:r>
            </a:p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 touchpoints</a:t>
              </a:r>
            </a:p>
          </p:txBody>
        </p:sp>
        <p:sp>
          <p:nvSpPr>
            <p:cNvPr id="311" name="矩形 310">
              <a:extLst>
                <a:ext uri="{FF2B5EF4-FFF2-40B4-BE49-F238E27FC236}">
                  <a16:creationId xmlns:a16="http://schemas.microsoft.com/office/drawing/2014/main" id="{9FEB3D37-A7DA-20DB-30B3-0B6C0FBF3AFA}"/>
                </a:ext>
              </a:extLst>
            </p:cNvPr>
            <p:cNvSpPr/>
            <p:nvPr/>
          </p:nvSpPr>
          <p:spPr>
            <a:xfrm>
              <a:off x="10594213" y="4017708"/>
              <a:ext cx="1321798" cy="34802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1347" hangingPunct="0">
                <a:defRPr/>
              </a:pP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Select any </a:t>
              </a:r>
              <a:b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interaction mode</a:t>
              </a:r>
            </a:p>
          </p:txBody>
        </p:sp>
        <p:sp>
          <p:nvSpPr>
            <p:cNvPr id="312" name="矩形 311">
              <a:extLst>
                <a:ext uri="{FF2B5EF4-FFF2-40B4-BE49-F238E27FC236}">
                  <a16:creationId xmlns:a16="http://schemas.microsoft.com/office/drawing/2014/main" id="{8E597A46-E5CD-1C17-86D3-8FABE26D23AD}"/>
                </a:ext>
              </a:extLst>
            </p:cNvPr>
            <p:cNvSpPr/>
            <p:nvPr/>
          </p:nvSpPr>
          <p:spPr>
            <a:xfrm>
              <a:off x="9029369" y="4028209"/>
              <a:ext cx="2962033" cy="1266060"/>
            </a:xfrm>
            <a:prstGeom prst="rect">
              <a:avLst/>
            </a:prstGeom>
            <a:noFill/>
            <a:ln w="6350" cap="flat">
              <a:solidFill>
                <a:srgbClr val="20963A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>
                <a:solidFill>
                  <a:srgbClr val="FFFFF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13" name="直接箭头连接符 188">
              <a:extLst>
                <a:ext uri="{FF2B5EF4-FFF2-40B4-BE49-F238E27FC236}">
                  <a16:creationId xmlns:a16="http://schemas.microsoft.com/office/drawing/2014/main" id="{D143D7CC-256A-44B3-96F6-0EE2DEC2119C}"/>
                </a:ext>
              </a:extLst>
            </p:cNvPr>
            <p:cNvCxnSpPr/>
            <p:nvPr/>
          </p:nvCxnSpPr>
          <p:spPr>
            <a:xfrm>
              <a:off x="10159982" y="3853230"/>
              <a:ext cx="202" cy="153355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4" name="直接箭头连接符 189">
              <a:extLst>
                <a:ext uri="{FF2B5EF4-FFF2-40B4-BE49-F238E27FC236}">
                  <a16:creationId xmlns:a16="http://schemas.microsoft.com/office/drawing/2014/main" id="{5D0D0535-B91B-0E79-0FD0-6DDA3920B4A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2606" y="3850691"/>
              <a:ext cx="0" cy="172675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5" name="直接箭头连接符 190">
              <a:extLst>
                <a:ext uri="{FF2B5EF4-FFF2-40B4-BE49-F238E27FC236}">
                  <a16:creationId xmlns:a16="http://schemas.microsoft.com/office/drawing/2014/main" id="{46796DF3-8DE0-8ADB-7A87-39D139B629E6}"/>
                </a:ext>
              </a:extLst>
            </p:cNvPr>
            <p:cNvCxnSpPr/>
            <p:nvPr/>
          </p:nvCxnSpPr>
          <p:spPr>
            <a:xfrm>
              <a:off x="11382148" y="3608756"/>
              <a:ext cx="202" cy="369856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headEnd type="triangle"/>
              <a:tailEnd type="non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2A041999-38C0-A896-15AA-1120F4A2CBB0}"/>
                </a:ext>
              </a:extLst>
            </p:cNvPr>
            <p:cNvSpPr txBox="1"/>
            <p:nvPr/>
          </p:nvSpPr>
          <p:spPr>
            <a:xfrm>
              <a:off x="9599724" y="3437972"/>
              <a:ext cx="462420" cy="6091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Annotation</a:t>
              </a:r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5447A738-6D2A-A54E-1A39-14AB959069E9}"/>
                </a:ext>
              </a:extLst>
            </p:cNvPr>
            <p:cNvSpPr/>
            <p:nvPr/>
          </p:nvSpPr>
          <p:spPr>
            <a:xfrm>
              <a:off x="9329798" y="2029858"/>
              <a:ext cx="2381106" cy="383790"/>
            </a:xfrm>
            <a:prstGeom prst="rect">
              <a:avLst/>
            </a:prstGeom>
          </p:spPr>
          <p:txBody>
            <a:bodyPr wrap="none" lIns="45564" tIns="22780" rIns="45564" bIns="22780">
              <a:spAutoFit/>
            </a:bodyPr>
            <a:lstStyle/>
            <a:p>
              <a:pPr algn="ctr" defTabSz="411347" hangingPunct="0">
                <a:defRPr/>
              </a:pPr>
              <a:r>
                <a:rPr kumimoji="1" lang="en-US" sz="2195">
                  <a:solidFill>
                    <a:srgbClr val="2DC84D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Natural interaction</a:t>
              </a:r>
            </a:p>
          </p:txBody>
        </p:sp>
        <p:sp>
          <p:nvSpPr>
            <p:cNvPr id="320" name="文本框 58">
              <a:extLst>
                <a:ext uri="{FF2B5EF4-FFF2-40B4-BE49-F238E27FC236}">
                  <a16:creationId xmlns:a16="http://schemas.microsoft.com/office/drawing/2014/main" id="{C15473D3-116D-6CE7-30B9-47531FD85C14}"/>
                </a:ext>
              </a:extLst>
            </p:cNvPr>
            <p:cNvSpPr txBox="1"/>
            <p:nvPr/>
          </p:nvSpPr>
          <p:spPr>
            <a:xfrm>
              <a:off x="10285809" y="5091932"/>
              <a:ext cx="486397" cy="12810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Phone's AOD</a:t>
              </a:r>
            </a:p>
          </p:txBody>
        </p:sp>
        <p:sp>
          <p:nvSpPr>
            <p:cNvPr id="321" name="文本框 59">
              <a:extLst>
                <a:ext uri="{FF2B5EF4-FFF2-40B4-BE49-F238E27FC236}">
                  <a16:creationId xmlns:a16="http://schemas.microsoft.com/office/drawing/2014/main" id="{DF0898C0-F2B1-09F8-7022-E6333808417D}"/>
                </a:ext>
              </a:extLst>
            </p:cNvPr>
            <p:cNvSpPr txBox="1"/>
            <p:nvPr/>
          </p:nvSpPr>
          <p:spPr>
            <a:xfrm>
              <a:off x="9044925" y="5043586"/>
              <a:ext cx="538912" cy="20505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Phone's home screen</a:t>
              </a:r>
            </a:p>
          </p:txBody>
        </p:sp>
        <p:sp>
          <p:nvSpPr>
            <p:cNvPr id="322" name="文本框 60">
              <a:extLst>
                <a:ext uri="{FF2B5EF4-FFF2-40B4-BE49-F238E27FC236}">
                  <a16:creationId xmlns:a16="http://schemas.microsoft.com/office/drawing/2014/main" id="{ECE05F82-217A-A9A8-5E52-F7042421D8E0}"/>
                </a:ext>
              </a:extLst>
            </p:cNvPr>
            <p:cNvSpPr txBox="1"/>
            <p:nvPr/>
          </p:nvSpPr>
          <p:spPr>
            <a:xfrm>
              <a:off x="9491414" y="5039361"/>
              <a:ext cx="538912" cy="20505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Phone's status bar</a:t>
              </a:r>
            </a:p>
          </p:txBody>
        </p:sp>
        <p:sp>
          <p:nvSpPr>
            <p:cNvPr id="323" name="文本框 61">
              <a:extLst>
                <a:ext uri="{FF2B5EF4-FFF2-40B4-BE49-F238E27FC236}">
                  <a16:creationId xmlns:a16="http://schemas.microsoft.com/office/drawing/2014/main" id="{F566F354-8598-F41A-AC13-A29E2222D4DD}"/>
                </a:ext>
              </a:extLst>
            </p:cNvPr>
            <p:cNvSpPr txBox="1"/>
            <p:nvPr/>
          </p:nvSpPr>
          <p:spPr>
            <a:xfrm>
              <a:off x="9964791" y="5077178"/>
              <a:ext cx="363761" cy="12810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Watch</a:t>
              </a:r>
            </a:p>
          </p:txBody>
        </p:sp>
        <p:sp>
          <p:nvSpPr>
            <p:cNvPr id="324" name="文本框 62">
              <a:extLst>
                <a:ext uri="{FF2B5EF4-FFF2-40B4-BE49-F238E27FC236}">
                  <a16:creationId xmlns:a16="http://schemas.microsoft.com/office/drawing/2014/main" id="{B6AE521E-4F10-FDF7-3677-7F3E9C48593A}"/>
                </a:ext>
              </a:extLst>
            </p:cNvPr>
            <p:cNvSpPr txBox="1"/>
            <p:nvPr/>
          </p:nvSpPr>
          <p:spPr>
            <a:xfrm>
              <a:off x="10773193" y="5011278"/>
              <a:ext cx="508991" cy="20505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Earphones</a:t>
              </a:r>
            </a:p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(Voice mode)</a:t>
              </a:r>
            </a:p>
          </p:txBody>
        </p:sp>
        <p:sp>
          <p:nvSpPr>
            <p:cNvPr id="325" name="文本框 63">
              <a:extLst>
                <a:ext uri="{FF2B5EF4-FFF2-40B4-BE49-F238E27FC236}">
                  <a16:creationId xmlns:a16="http://schemas.microsoft.com/office/drawing/2014/main" id="{696E3616-FA4F-8832-9349-AD6EFA17AC9E}"/>
                </a:ext>
              </a:extLst>
            </p:cNvPr>
            <p:cNvSpPr txBox="1"/>
            <p:nvPr/>
          </p:nvSpPr>
          <p:spPr>
            <a:xfrm>
              <a:off x="11197064" y="4954008"/>
              <a:ext cx="867718" cy="28199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Vehicle's display</a:t>
              </a:r>
            </a:p>
            <a:p>
              <a:pPr algn="ctr" defTabSz="411718" hangingPunct="0">
                <a:defRPr/>
              </a:pPr>
              <a:r>
                <a:rPr lang="en-US" sz="500" dirty="0">
                  <a:solidFill>
                    <a:srgbClr val="000000"/>
                  </a:solidFill>
                  <a:latin typeface="Arial" panose="020B0604020202020204" pitchFamily="34" charset="0"/>
                  <a:ea typeface="OPPOSans R" panose="00020600040101010101" pitchFamily="18" charset="-122"/>
                  <a:cs typeface="Arial" panose="020B0604020202020204" pitchFamily="34" charset="0"/>
                  <a:sym typeface="Helvetica Neue"/>
                </a:rPr>
                <a:t>(Both touch and VGUI modes supported)</a:t>
              </a:r>
            </a:p>
          </p:txBody>
        </p:sp>
        <p:pic>
          <p:nvPicPr>
            <p:cNvPr id="326" name="图片 325">
              <a:extLst>
                <a:ext uri="{FF2B5EF4-FFF2-40B4-BE49-F238E27FC236}">
                  <a16:creationId xmlns:a16="http://schemas.microsoft.com/office/drawing/2014/main" id="{C1596495-482F-C9DD-7127-E42BBF7D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4489" y="4294469"/>
              <a:ext cx="2731926" cy="703437"/>
            </a:xfrm>
            <a:prstGeom prst="rect">
              <a:avLst/>
            </a:prstGeom>
          </p:spPr>
        </p:pic>
      </p:grpSp>
      <p:sp>
        <p:nvSpPr>
          <p:cNvPr id="125" name="矩形 124">
            <a:extLst>
              <a:ext uri="{FF2B5EF4-FFF2-40B4-BE49-F238E27FC236}">
                <a16:creationId xmlns:a16="http://schemas.microsoft.com/office/drawing/2014/main" id="{3783F3AC-53A9-4C9C-86CB-47C30EBB9F63}"/>
              </a:ext>
            </a:extLst>
          </p:cNvPr>
          <p:cNvSpPr/>
          <p:nvPr/>
        </p:nvSpPr>
        <p:spPr>
          <a:xfrm>
            <a:off x="7604801" y="5002117"/>
            <a:ext cx="3158089" cy="10132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814" tIns="0" rIns="53814" bIns="0" numCol="1" spcCol="38064" rtlCol="0" anchor="ctr">
            <a:noAutofit/>
          </a:bodyPr>
          <a:lstStyle/>
          <a:p>
            <a:pPr algn="ctr" defTabSz="411347" hangingPunct="0">
              <a:lnSpc>
                <a:spcPct val="150000"/>
              </a:lnSpc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Manage information types and content in a layered and hierarchical manner and select the optimal touchpoints and interaction modes based on users' scenes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434203BD-C82C-4BC6-A61D-98C8EA811042}"/>
              </a:ext>
            </a:extLst>
          </p:cNvPr>
          <p:cNvSpPr/>
          <p:nvPr/>
        </p:nvSpPr>
        <p:spPr bwMode="auto">
          <a:xfrm>
            <a:off x="687571" y="2347672"/>
            <a:ext cx="3217122" cy="48398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C2B4B78D-096C-4738-817F-D2A29B6BA4C7}"/>
              </a:ext>
            </a:extLst>
          </p:cNvPr>
          <p:cNvSpPr/>
          <p:nvPr/>
        </p:nvSpPr>
        <p:spPr bwMode="auto">
          <a:xfrm>
            <a:off x="7559999" y="2342527"/>
            <a:ext cx="3217122" cy="48398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ADB44901-F85D-4516-A17D-5897BDAA25C4}"/>
              </a:ext>
            </a:extLst>
          </p:cNvPr>
          <p:cNvSpPr/>
          <p:nvPr/>
        </p:nvSpPr>
        <p:spPr bwMode="auto">
          <a:xfrm>
            <a:off x="4174035" y="2349709"/>
            <a:ext cx="3217122" cy="48398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直接连接符 22">
            <a:extLst>
              <a:ext uri="{FF2B5EF4-FFF2-40B4-BE49-F238E27FC236}">
                <a16:creationId xmlns:a16="http://schemas.microsoft.com/office/drawing/2014/main" id="{60473DF1-1FEC-44D6-B155-5951A0262F2F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35" name="标题 1">
            <a:extLst>
              <a:ext uri="{FF2B5EF4-FFF2-40B4-BE49-F238E27FC236}">
                <a16:creationId xmlns:a16="http://schemas.microsoft.com/office/drawing/2014/main" id="{DDDC9411-3031-4430-966C-97EC7DECD51E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Vision of the Pantanal Service Platform: </a:t>
            </a:r>
            <a:r>
              <a:rPr lang="en-US" sz="14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Better understand needs of users and push services to users accurately and naturally at the right entries at the right time</a:t>
            </a:r>
          </a:p>
        </p:txBody>
      </p:sp>
    </p:spTree>
    <p:extLst>
      <p:ext uri="{BB962C8B-B14F-4D97-AF65-F5344CB8AC3E}">
        <p14:creationId xmlns:p14="http://schemas.microsoft.com/office/powerpoint/2010/main" val="146370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>
            <a:extLst>
              <a:ext uri="{FF2B5EF4-FFF2-40B4-BE49-F238E27FC236}">
                <a16:creationId xmlns:a16="http://schemas.microsoft.com/office/drawing/2014/main" id="{3948F953-92A0-49C3-907E-43E8107A170C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859237" y="1371336"/>
            <a:ext cx="3422817" cy="478976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7932E8BE-AB45-EBCC-7E47-AC619BD20608}"/>
              </a:ext>
            </a:extLst>
          </p:cNvPr>
          <p:cNvSpPr/>
          <p:nvPr/>
        </p:nvSpPr>
        <p:spPr>
          <a:xfrm>
            <a:off x="4566158" y="4722400"/>
            <a:ext cx="6136907" cy="143870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6498185-1518-1B8B-84B2-E34F5A242B7C}"/>
              </a:ext>
            </a:extLst>
          </p:cNvPr>
          <p:cNvSpPr/>
          <p:nvPr/>
        </p:nvSpPr>
        <p:spPr>
          <a:xfrm>
            <a:off x="4735156" y="1922836"/>
            <a:ext cx="5984286" cy="2854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114">
              <a:lnSpc>
                <a:spcPct val="150000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(1) How does the Pantanal System relate to other operating systems?</a:t>
            </a:r>
          </a:p>
          <a:p>
            <a:pPr algn="just" defTabSz="912114">
              <a:lnSpc>
                <a:spcPct val="150000"/>
              </a:lnSpc>
              <a:defRPr/>
            </a:pP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The Pantanal System is designed as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middleware</a:t>
            </a: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that can work across </a:t>
            </a:r>
            <a:r>
              <a:rPr lang="en-US" altLang="zh-CN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a</a:t>
            </a: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diverse </a:t>
            </a:r>
            <a:r>
              <a:rPr lang="en-US" altLang="zh-CN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range of</a:t>
            </a: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operating systems and devices.</a:t>
            </a:r>
          </a:p>
          <a:p>
            <a:pPr algn="just" defTabSz="912114">
              <a:lnSpc>
                <a:spcPct val="150000"/>
              </a:lnSpc>
              <a:defRPr/>
            </a:pP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  <a:p>
            <a:pPr algn="just" defTabSz="912114">
              <a:lnSpc>
                <a:spcPct val="150000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(2) How does the Pantanal Service Platform relate to the Pantanal System?</a:t>
            </a:r>
          </a:p>
          <a:p>
            <a:pPr algn="just" defTabSz="912114">
              <a:lnSpc>
                <a:spcPct val="150000"/>
              </a:lnSpc>
              <a:defRPr/>
            </a:pP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The Pantanal Service Platform is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part of</a:t>
            </a: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the Pantanal System, where apps can be developed, discovered, and run.</a:t>
            </a:r>
          </a:p>
          <a:p>
            <a:pPr algn="just" defTabSz="912114">
              <a:lnSpc>
                <a:spcPct val="150000"/>
              </a:lnSpc>
              <a:defRPr/>
            </a:pP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  <a:p>
            <a:pPr algn="just" defTabSz="912114">
              <a:lnSpc>
                <a:spcPct val="150000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(3) How do Pantanal services relate to the Pantanal Service Platform?</a:t>
            </a:r>
          </a:p>
          <a:p>
            <a:pPr defTabSz="912114">
              <a:lnSpc>
                <a:spcPct val="150000"/>
              </a:lnSpc>
              <a:defRPr/>
            </a:pP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Pantanal services are the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apps</a:t>
            </a:r>
            <a:r>
              <a:rPr lang="en-US" sz="11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that run on the Pantanal Service Platform and exhibit the following four features.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AAF2EBF-8BD5-3ED2-BF17-BAA8F6C12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93793" y="4864790"/>
            <a:ext cx="5481637" cy="115472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9C6BA79-AADE-5DA9-1B95-67ECCB99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" b="141"/>
          <a:stretch/>
        </p:blipFill>
        <p:spPr>
          <a:xfrm>
            <a:off x="843769" y="2058541"/>
            <a:ext cx="3301875" cy="402528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A862E20-86BF-6CE5-4FDC-069901E865FE}"/>
              </a:ext>
            </a:extLst>
          </p:cNvPr>
          <p:cNvSpPr/>
          <p:nvPr/>
        </p:nvSpPr>
        <p:spPr>
          <a:xfrm>
            <a:off x="652648" y="2058542"/>
            <a:ext cx="3814782" cy="214576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srgbClr val="FF0000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47C2D57-5144-D79A-6300-024364BD60A1}"/>
              </a:ext>
            </a:extLst>
          </p:cNvPr>
          <p:cNvSpPr txBox="1"/>
          <p:nvPr/>
        </p:nvSpPr>
        <p:spPr>
          <a:xfrm>
            <a:off x="783298" y="1482115"/>
            <a:ext cx="3422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Level 0 framework of the Pantanal System</a:t>
            </a:r>
          </a:p>
        </p:txBody>
      </p:sp>
      <p:sp>
        <p:nvSpPr>
          <p:cNvPr id="19" name="直接连接符 22">
            <a:extLst>
              <a:ext uri="{FF2B5EF4-FFF2-40B4-BE49-F238E27FC236}">
                <a16:creationId xmlns:a16="http://schemas.microsoft.com/office/drawing/2014/main" id="{98A0EF6C-8DE9-4D71-8AE0-DA7D93329DB6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75D2CBCF-B57C-4854-8611-2575E1F84B82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Positioning of the Pantanal Service Platform</a:t>
            </a:r>
          </a:p>
        </p:txBody>
      </p:sp>
    </p:spTree>
    <p:extLst>
      <p:ext uri="{BB962C8B-B14F-4D97-AF65-F5344CB8AC3E}">
        <p14:creationId xmlns:p14="http://schemas.microsoft.com/office/powerpoint/2010/main" val="334826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1">
            <a:extLst>
              <a:ext uri="{FF2B5EF4-FFF2-40B4-BE49-F238E27FC236}">
                <a16:creationId xmlns:a16="http://schemas.microsoft.com/office/drawing/2014/main" id="{9DF8E9AC-F195-46D0-9100-F8579A66DB0D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696120" y="1438607"/>
            <a:ext cx="2630611" cy="4749326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2657DC4-A441-8D7A-00B9-C0397B9B4050}"/>
              </a:ext>
            </a:extLst>
          </p:cNvPr>
          <p:cNvSpPr txBox="1">
            <a:spLocks/>
          </p:cNvSpPr>
          <p:nvPr/>
        </p:nvSpPr>
        <p:spPr>
          <a:xfrm>
            <a:off x="2915287" y="1438607"/>
            <a:ext cx="4710053" cy="535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114">
              <a:defRPr/>
            </a:pPr>
            <a:endParaRPr lang="zh-CN" altLang="en-US" sz="2800" b="1" dirty="0">
              <a:solidFill>
                <a:srgbClr val="05593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450C5E-10C7-BBEE-3C7D-C18407619254}"/>
              </a:ext>
            </a:extLst>
          </p:cNvPr>
          <p:cNvSpPr txBox="1"/>
          <p:nvPr/>
        </p:nvSpPr>
        <p:spPr>
          <a:xfrm>
            <a:off x="710108" y="2065491"/>
            <a:ext cx="2614716" cy="3659143"/>
          </a:xfrm>
          <a:prstGeom prst="rect">
            <a:avLst/>
          </a:prstGeom>
          <a:ln w="25400">
            <a:miter lim="400000"/>
          </a:ln>
        </p:spPr>
        <p:txBody>
          <a:bodyPr wrap="square" tIns="45720" bIns="4572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90000"/>
              </a:lnSpc>
              <a:defRPr sz="6000">
                <a:latin typeface="OPPOSans-S-M"/>
                <a:ea typeface="OPPOSans-S-M"/>
                <a:cs typeface="OPPOSans-S-M"/>
              </a:defRPr>
            </a:lvl1pPr>
          </a:lstStyle>
          <a:p>
            <a:pPr hangingPunct="0">
              <a:lnSpc>
                <a:spcPct val="150000"/>
              </a:lnSpc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Service access:</a:t>
            </a: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DevStudio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 |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DevLite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 | Orchestration tools</a:t>
            </a: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Extensive APIs</a:t>
            </a: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Integration with traditional app services (restricted functionality)</a:t>
            </a:r>
          </a:p>
          <a:p>
            <a:pPr hangingPunct="0">
              <a:lnSpc>
                <a:spcPct val="150000"/>
              </a:lnSpc>
              <a:defRPr/>
            </a:pPr>
            <a:endParaRPr lang="en-US" altLang="zh-CN" sz="1200" kern="0" dirty="0">
              <a:solidFill>
                <a:prstClr val="black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hangingPunct="0">
              <a:lnSpc>
                <a:spcPct val="150000"/>
              </a:lnSpc>
              <a:defRPr/>
            </a:pPr>
            <a:endParaRPr lang="en-US" altLang="zh-CN" sz="1200" kern="0" dirty="0">
              <a:solidFill>
                <a:prstClr val="black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hangingPunct="0">
              <a:lnSpc>
                <a:spcPct val="150000"/>
              </a:lnSpc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Device-cloud service governance:</a:t>
            </a: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ServHub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Registration | Discovery | Management</a:t>
            </a: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Integrated device-cloud engine</a:t>
            </a:r>
          </a:p>
        </p:txBody>
      </p:sp>
      <p:sp>
        <p:nvSpPr>
          <p:cNvPr id="73" name="圆角矩形">
            <a:extLst>
              <a:ext uri="{FF2B5EF4-FFF2-40B4-BE49-F238E27FC236}">
                <a16:creationId xmlns:a16="http://schemas.microsoft.com/office/drawing/2014/main" id="{49FEE049-AC9F-64F7-3CA7-CBAED8140529}"/>
              </a:ext>
            </a:extLst>
          </p:cNvPr>
          <p:cNvSpPr/>
          <p:nvPr/>
        </p:nvSpPr>
        <p:spPr>
          <a:xfrm>
            <a:off x="3938209" y="3435231"/>
            <a:ext cx="2474267" cy="1303310"/>
          </a:xfrm>
          <a:prstGeom prst="roundRect">
            <a:avLst>
              <a:gd name="adj" fmla="val 590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19" name="直线连接符 102">
            <a:extLst>
              <a:ext uri="{FF2B5EF4-FFF2-40B4-BE49-F238E27FC236}">
                <a16:creationId xmlns:a16="http://schemas.microsoft.com/office/drawing/2014/main" id="{93E81291-ACA4-F285-E62A-A32AB5BCE7AD}"/>
              </a:ext>
            </a:extLst>
          </p:cNvPr>
          <p:cNvSpPr/>
          <p:nvPr/>
        </p:nvSpPr>
        <p:spPr>
          <a:xfrm>
            <a:off x="6705069" y="3289174"/>
            <a:ext cx="0" cy="2478850"/>
          </a:xfrm>
          <a:prstGeom prst="line">
            <a:avLst/>
          </a:prstGeom>
          <a:ln w="12700">
            <a:solidFill>
              <a:srgbClr val="54BA77"/>
            </a:solidFill>
            <a:custDash>
              <a:ds d="600000" sp="600000"/>
            </a:custDash>
            <a:miter lim="400000"/>
          </a:ln>
        </p:spPr>
        <p:txBody>
          <a:bodyPr tIns="45720" bIns="45720"/>
          <a:lstStyle/>
          <a:p>
            <a:pPr hangingPunct="0">
              <a:defRPr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0" name="文本框 188">
            <a:extLst>
              <a:ext uri="{FF2B5EF4-FFF2-40B4-BE49-F238E27FC236}">
                <a16:creationId xmlns:a16="http://schemas.microsoft.com/office/drawing/2014/main" id="{6937FD36-4C80-CF9C-6689-3C3D491082B1}"/>
              </a:ext>
            </a:extLst>
          </p:cNvPr>
          <p:cNvSpPr txBox="1"/>
          <p:nvPr/>
        </p:nvSpPr>
        <p:spPr>
          <a:xfrm>
            <a:off x="6259017" y="4168219"/>
            <a:ext cx="6888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8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Native registration</a:t>
            </a:r>
          </a:p>
        </p:txBody>
      </p:sp>
      <p:sp>
        <p:nvSpPr>
          <p:cNvPr id="21" name="圆角矩形">
            <a:extLst>
              <a:ext uri="{FF2B5EF4-FFF2-40B4-BE49-F238E27FC236}">
                <a16:creationId xmlns:a16="http://schemas.microsoft.com/office/drawing/2014/main" id="{6C55CA2D-FC46-0EA2-C3E5-DF7947623606}"/>
              </a:ext>
            </a:extLst>
          </p:cNvPr>
          <p:cNvSpPr/>
          <p:nvPr/>
        </p:nvSpPr>
        <p:spPr>
          <a:xfrm>
            <a:off x="10169661" y="3693282"/>
            <a:ext cx="549030" cy="2059244"/>
          </a:xfrm>
          <a:prstGeom prst="roundRect">
            <a:avLst>
              <a:gd name="adj" fmla="val 9253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2" name="圆角矩形">
            <a:extLst>
              <a:ext uri="{FF2B5EF4-FFF2-40B4-BE49-F238E27FC236}">
                <a16:creationId xmlns:a16="http://schemas.microsoft.com/office/drawing/2014/main" id="{3DAF1175-C397-6689-50E7-7DC939A180E1}"/>
              </a:ext>
            </a:extLst>
          </p:cNvPr>
          <p:cNvSpPr/>
          <p:nvPr/>
        </p:nvSpPr>
        <p:spPr>
          <a:xfrm>
            <a:off x="3938208" y="2064876"/>
            <a:ext cx="2474266" cy="830349"/>
          </a:xfrm>
          <a:prstGeom prst="roundRect">
            <a:avLst>
              <a:gd name="adj" fmla="val 61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3" name="圆角矩形">
            <a:extLst>
              <a:ext uri="{FF2B5EF4-FFF2-40B4-BE49-F238E27FC236}">
                <a16:creationId xmlns:a16="http://schemas.microsoft.com/office/drawing/2014/main" id="{9ACBC80E-193E-CD68-FDC4-D98F2C1FE9EE}"/>
              </a:ext>
            </a:extLst>
          </p:cNvPr>
          <p:cNvSpPr/>
          <p:nvPr/>
        </p:nvSpPr>
        <p:spPr>
          <a:xfrm>
            <a:off x="6870836" y="2064876"/>
            <a:ext cx="3831290" cy="830349"/>
          </a:xfrm>
          <a:prstGeom prst="roundRect">
            <a:avLst>
              <a:gd name="adj" fmla="val 61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 dirty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4" name="圆角矩形">
            <a:extLst>
              <a:ext uri="{FF2B5EF4-FFF2-40B4-BE49-F238E27FC236}">
                <a16:creationId xmlns:a16="http://schemas.microsoft.com/office/drawing/2014/main" id="{A83CC8F6-9A0C-7AD5-BA65-B4A029F4D9DE}"/>
              </a:ext>
            </a:extLst>
          </p:cNvPr>
          <p:cNvSpPr/>
          <p:nvPr/>
        </p:nvSpPr>
        <p:spPr>
          <a:xfrm>
            <a:off x="6870837" y="3531670"/>
            <a:ext cx="2305580" cy="2236354"/>
          </a:xfrm>
          <a:prstGeom prst="roundRect">
            <a:avLst>
              <a:gd name="adj" fmla="val 61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5" name="圆角矩形">
            <a:extLst>
              <a:ext uri="{FF2B5EF4-FFF2-40B4-BE49-F238E27FC236}">
                <a16:creationId xmlns:a16="http://schemas.microsoft.com/office/drawing/2014/main" id="{E46140D2-53B2-03AD-6641-3FB0FE740403}"/>
              </a:ext>
            </a:extLst>
          </p:cNvPr>
          <p:cNvSpPr/>
          <p:nvPr/>
        </p:nvSpPr>
        <p:spPr>
          <a:xfrm>
            <a:off x="9553654" y="3702979"/>
            <a:ext cx="549030" cy="2059244"/>
          </a:xfrm>
          <a:prstGeom prst="roundRect">
            <a:avLst>
              <a:gd name="adj" fmla="val 9253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720" bIns="45720" anchor="ctr"/>
          <a:lstStyle/>
          <a:p>
            <a:pPr algn="ctr" hangingPunct="0">
              <a:defRPr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6" name="圆角矩形">
            <a:extLst>
              <a:ext uri="{FF2B5EF4-FFF2-40B4-BE49-F238E27FC236}">
                <a16:creationId xmlns:a16="http://schemas.microsoft.com/office/drawing/2014/main" id="{16349EB8-871C-573E-F6B7-58AE01068BB0}"/>
              </a:ext>
            </a:extLst>
          </p:cNvPr>
          <p:cNvSpPr/>
          <p:nvPr/>
        </p:nvSpPr>
        <p:spPr>
          <a:xfrm>
            <a:off x="4042535" y="3693282"/>
            <a:ext cx="444501" cy="982088"/>
          </a:xfrm>
          <a:prstGeom prst="roundRect">
            <a:avLst>
              <a:gd name="adj" fmla="val 11429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720" bIns="45720" anchor="ctr"/>
          <a:lstStyle/>
          <a:p>
            <a:pPr algn="ctr" hangingPunct="0">
              <a:defRPr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7" name="UPK">
            <a:extLst>
              <a:ext uri="{FF2B5EF4-FFF2-40B4-BE49-F238E27FC236}">
                <a16:creationId xmlns:a16="http://schemas.microsoft.com/office/drawing/2014/main" id="{4BC31C60-102D-D43F-84E8-5F1016F2C55E}"/>
              </a:ext>
            </a:extLst>
          </p:cNvPr>
          <p:cNvSpPr txBox="1"/>
          <p:nvPr/>
        </p:nvSpPr>
        <p:spPr>
          <a:xfrm>
            <a:off x="4035587" y="4051944"/>
            <a:ext cx="49597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>
                <a:solidFill>
                  <a:srgbClr val="FFFFFF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UPK</a:t>
            </a:r>
          </a:p>
        </p:txBody>
      </p:sp>
      <p:sp>
        <p:nvSpPr>
          <p:cNvPr id="28" name="直线连接符 33">
            <a:extLst>
              <a:ext uri="{FF2B5EF4-FFF2-40B4-BE49-F238E27FC236}">
                <a16:creationId xmlns:a16="http://schemas.microsoft.com/office/drawing/2014/main" id="{427C90BF-51EB-8DE6-E0DC-B0BDC4479873}"/>
              </a:ext>
            </a:extLst>
          </p:cNvPr>
          <p:cNvSpPr/>
          <p:nvPr/>
        </p:nvSpPr>
        <p:spPr>
          <a:xfrm>
            <a:off x="3391463" y="3289174"/>
            <a:ext cx="7392333" cy="1"/>
          </a:xfrm>
          <a:prstGeom prst="line">
            <a:avLst/>
          </a:prstGeom>
          <a:ln w="12700">
            <a:solidFill>
              <a:srgbClr val="54BA77"/>
            </a:solidFill>
            <a:custDash>
              <a:ds d="600000" sp="600000"/>
            </a:custDash>
            <a:miter lim="400000"/>
          </a:ln>
        </p:spPr>
        <p:txBody>
          <a:bodyPr tIns="45720" bIns="45720"/>
          <a:lstStyle/>
          <a:p>
            <a:pPr hangingPunct="0">
              <a:defRPr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29" name="服务信息">
            <a:extLst>
              <a:ext uri="{FF2B5EF4-FFF2-40B4-BE49-F238E27FC236}">
                <a16:creationId xmlns:a16="http://schemas.microsoft.com/office/drawing/2014/main" id="{87EAA2D4-442C-BC46-317D-445EC1BE3E76}"/>
              </a:ext>
            </a:extLst>
          </p:cNvPr>
          <p:cNvSpPr txBox="1"/>
          <p:nvPr/>
        </p:nvSpPr>
        <p:spPr>
          <a:xfrm>
            <a:off x="4141305" y="2480483"/>
            <a:ext cx="919994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9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information</a:t>
            </a:r>
          </a:p>
        </p:txBody>
      </p:sp>
      <p:sp>
        <p:nvSpPr>
          <p:cNvPr id="30" name="文本框 136">
            <a:extLst>
              <a:ext uri="{FF2B5EF4-FFF2-40B4-BE49-F238E27FC236}">
                <a16:creationId xmlns:a16="http://schemas.microsoft.com/office/drawing/2014/main" id="{650876A6-C2DB-C5CC-8BD2-BCE2790BE551}"/>
              </a:ext>
            </a:extLst>
          </p:cNvPr>
          <p:cNvSpPr txBox="1"/>
          <p:nvPr/>
        </p:nvSpPr>
        <p:spPr>
          <a:xfrm>
            <a:off x="3299647" y="2991429"/>
            <a:ext cx="56556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Cloud</a:t>
            </a:r>
          </a:p>
        </p:txBody>
      </p:sp>
      <p:sp>
        <p:nvSpPr>
          <p:cNvPr id="31" name="文本框 137">
            <a:extLst>
              <a:ext uri="{FF2B5EF4-FFF2-40B4-BE49-F238E27FC236}">
                <a16:creationId xmlns:a16="http://schemas.microsoft.com/office/drawing/2014/main" id="{6807BF80-1BB4-9E08-DEE8-5A7BFBF5D0DE}"/>
              </a:ext>
            </a:extLst>
          </p:cNvPr>
          <p:cNvSpPr txBox="1"/>
          <p:nvPr/>
        </p:nvSpPr>
        <p:spPr>
          <a:xfrm>
            <a:off x="3295068" y="3359460"/>
            <a:ext cx="618515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Device</a:t>
            </a:r>
          </a:p>
        </p:txBody>
      </p:sp>
      <p:sp>
        <p:nvSpPr>
          <p:cNvPr id="32" name="服务包">
            <a:extLst>
              <a:ext uri="{FF2B5EF4-FFF2-40B4-BE49-F238E27FC236}">
                <a16:creationId xmlns:a16="http://schemas.microsoft.com/office/drawing/2014/main" id="{8226C811-F418-A6C2-ECA7-EDCDB5CDDBC3}"/>
              </a:ext>
            </a:extLst>
          </p:cNvPr>
          <p:cNvSpPr txBox="1"/>
          <p:nvPr/>
        </p:nvSpPr>
        <p:spPr>
          <a:xfrm>
            <a:off x="5213681" y="2480483"/>
            <a:ext cx="931765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9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packages</a:t>
            </a:r>
          </a:p>
        </p:txBody>
      </p:sp>
      <p:sp>
        <p:nvSpPr>
          <p:cNvPr id="33" name="APK">
            <a:extLst>
              <a:ext uri="{FF2B5EF4-FFF2-40B4-BE49-F238E27FC236}">
                <a16:creationId xmlns:a16="http://schemas.microsoft.com/office/drawing/2014/main" id="{FF5A07DA-D956-19A7-F5F4-D2662FC90E64}"/>
              </a:ext>
            </a:extLst>
          </p:cNvPr>
          <p:cNvSpPr txBox="1"/>
          <p:nvPr/>
        </p:nvSpPr>
        <p:spPr>
          <a:xfrm>
            <a:off x="5306042" y="4048650"/>
            <a:ext cx="47996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APK</a:t>
            </a:r>
          </a:p>
        </p:txBody>
      </p:sp>
      <p:sp>
        <p:nvSpPr>
          <p:cNvPr id="34" name="EXE">
            <a:extLst>
              <a:ext uri="{FF2B5EF4-FFF2-40B4-BE49-F238E27FC236}">
                <a16:creationId xmlns:a16="http://schemas.microsoft.com/office/drawing/2014/main" id="{4B09F04D-2859-E2FE-6694-E7B5F0A881C4}"/>
              </a:ext>
            </a:extLst>
          </p:cNvPr>
          <p:cNvSpPr txBox="1"/>
          <p:nvPr/>
        </p:nvSpPr>
        <p:spPr>
          <a:xfrm>
            <a:off x="4714900" y="4048650"/>
            <a:ext cx="440811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EXE</a:t>
            </a:r>
          </a:p>
        </p:txBody>
      </p:sp>
      <p:sp>
        <p:nvSpPr>
          <p:cNvPr id="35" name="多模…">
            <a:extLst>
              <a:ext uri="{FF2B5EF4-FFF2-40B4-BE49-F238E27FC236}">
                <a16:creationId xmlns:a16="http://schemas.microsoft.com/office/drawing/2014/main" id="{8DA65E35-C865-82A4-D4F8-82325954C3E1}"/>
              </a:ext>
            </a:extLst>
          </p:cNvPr>
          <p:cNvSpPr txBox="1"/>
          <p:nvPr/>
        </p:nvSpPr>
        <p:spPr>
          <a:xfrm>
            <a:off x="9471732" y="4553870"/>
            <a:ext cx="691316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 defTabSz="771525" hangingPunct="0">
              <a:defRPr sz="2000">
                <a:solidFill>
                  <a:srgbClr val="FFFFFF"/>
                </a:solidFill>
              </a:defRPr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Multi-modal interaction</a:t>
            </a:r>
          </a:p>
        </p:txBody>
      </p:sp>
      <p:sp>
        <p:nvSpPr>
          <p:cNvPr id="36" name="意图驱动">
            <a:extLst>
              <a:ext uri="{FF2B5EF4-FFF2-40B4-BE49-F238E27FC236}">
                <a16:creationId xmlns:a16="http://schemas.microsoft.com/office/drawing/2014/main" id="{0F711C4E-419D-64F7-B447-5EE9E5EF5BF0}"/>
              </a:ext>
            </a:extLst>
          </p:cNvPr>
          <p:cNvSpPr txBox="1"/>
          <p:nvPr/>
        </p:nvSpPr>
        <p:spPr>
          <a:xfrm>
            <a:off x="10099090" y="4594064"/>
            <a:ext cx="870578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algn="l" defTabSz="771525" hangingPunct="0">
              <a:defRPr/>
            </a:pPr>
            <a:r>
              <a:rPr lang="en-US" sz="8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Context awareness</a:t>
            </a:r>
          </a:p>
        </p:txBody>
      </p:sp>
      <p:sp>
        <p:nvSpPr>
          <p:cNvPr id="37" name="矩形 207">
            <a:extLst>
              <a:ext uri="{FF2B5EF4-FFF2-40B4-BE49-F238E27FC236}">
                <a16:creationId xmlns:a16="http://schemas.microsoft.com/office/drawing/2014/main" id="{C3906E0A-18D5-AF9C-66EB-1AB2A702C35E}"/>
              </a:ext>
            </a:extLst>
          </p:cNvPr>
          <p:cNvSpPr/>
          <p:nvPr/>
        </p:nvSpPr>
        <p:spPr>
          <a:xfrm>
            <a:off x="9116223" y="1726314"/>
            <a:ext cx="488366" cy="182624"/>
          </a:xfrm>
          <a:prstGeom prst="rect">
            <a:avLst/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720" bIns="45720" anchor="ctr"/>
          <a:lstStyle/>
          <a:p>
            <a:pPr algn="ctr" hangingPunct="0">
              <a:defRPr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41" name="矩形 211">
            <a:extLst>
              <a:ext uri="{FF2B5EF4-FFF2-40B4-BE49-F238E27FC236}">
                <a16:creationId xmlns:a16="http://schemas.microsoft.com/office/drawing/2014/main" id="{90151EC5-E117-57B5-528F-2713D2BF262A}"/>
              </a:ext>
            </a:extLst>
          </p:cNvPr>
          <p:cNvSpPr txBox="1"/>
          <p:nvPr/>
        </p:nvSpPr>
        <p:spPr>
          <a:xfrm>
            <a:off x="9582702" y="1638824"/>
            <a:ext cx="1201093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algn="l"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OPPOSans-S-B"/>
              </a:rPr>
              <a:t>UPK-specific functions</a:t>
            </a:r>
          </a:p>
        </p:txBody>
      </p:sp>
      <p:sp>
        <p:nvSpPr>
          <p:cNvPr id="45" name="服务市场">
            <a:extLst>
              <a:ext uri="{FF2B5EF4-FFF2-40B4-BE49-F238E27FC236}">
                <a16:creationId xmlns:a16="http://schemas.microsoft.com/office/drawing/2014/main" id="{865507B5-4547-420F-9930-75976821BD31}"/>
              </a:ext>
            </a:extLst>
          </p:cNvPr>
          <p:cNvSpPr txBox="1"/>
          <p:nvPr/>
        </p:nvSpPr>
        <p:spPr>
          <a:xfrm>
            <a:off x="4777914" y="2145933"/>
            <a:ext cx="686088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 err="1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ServHub</a:t>
            </a:r>
            <a:endParaRPr lang="en-US" sz="1000" dirty="0"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48" name="CDN 服务器">
            <a:extLst>
              <a:ext uri="{FF2B5EF4-FFF2-40B4-BE49-F238E27FC236}">
                <a16:creationId xmlns:a16="http://schemas.microsoft.com/office/drawing/2014/main" id="{B8AA9435-0D0B-ABDD-B87A-8A43FFA61D4E}"/>
              </a:ext>
            </a:extLst>
          </p:cNvPr>
          <p:cNvSpPr txBox="1"/>
          <p:nvPr/>
        </p:nvSpPr>
        <p:spPr>
          <a:xfrm>
            <a:off x="8025122" y="2147709"/>
            <a:ext cx="1387944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Cloud-based service governance</a:t>
            </a:r>
          </a:p>
        </p:txBody>
      </p:sp>
      <p:sp>
        <p:nvSpPr>
          <p:cNvPr id="49" name="服务接入">
            <a:extLst>
              <a:ext uri="{FF2B5EF4-FFF2-40B4-BE49-F238E27FC236}">
                <a16:creationId xmlns:a16="http://schemas.microsoft.com/office/drawing/2014/main" id="{9E06A873-70AE-3537-6169-93F8A7CBD9B5}"/>
              </a:ext>
            </a:extLst>
          </p:cNvPr>
          <p:cNvSpPr txBox="1"/>
          <p:nvPr/>
        </p:nvSpPr>
        <p:spPr>
          <a:xfrm>
            <a:off x="4714900" y="5922944"/>
            <a:ext cx="1048066" cy="1846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543050">
              <a:defRPr sz="2400">
                <a:solidFill>
                  <a:srgbClr val="00BC70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2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access</a:t>
            </a:r>
          </a:p>
        </p:txBody>
      </p:sp>
      <p:sp>
        <p:nvSpPr>
          <p:cNvPr id="50" name="服务运行">
            <a:extLst>
              <a:ext uri="{FF2B5EF4-FFF2-40B4-BE49-F238E27FC236}">
                <a16:creationId xmlns:a16="http://schemas.microsoft.com/office/drawing/2014/main" id="{08F9BB52-51C6-2BD9-4352-23CBF6CE84D2}"/>
              </a:ext>
            </a:extLst>
          </p:cNvPr>
          <p:cNvSpPr txBox="1"/>
          <p:nvPr/>
        </p:nvSpPr>
        <p:spPr>
          <a:xfrm>
            <a:off x="7732627" y="5910696"/>
            <a:ext cx="1577960" cy="1846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543050">
              <a:defRPr sz="2400">
                <a:solidFill>
                  <a:srgbClr val="00BC70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2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governance</a:t>
            </a:r>
          </a:p>
        </p:txBody>
      </p:sp>
      <p:sp>
        <p:nvSpPr>
          <p:cNvPr id="51" name="服务运行态管理">
            <a:extLst>
              <a:ext uri="{FF2B5EF4-FFF2-40B4-BE49-F238E27FC236}">
                <a16:creationId xmlns:a16="http://schemas.microsoft.com/office/drawing/2014/main" id="{63019EFE-7902-A71F-E1AD-1BA1DA1377AD}"/>
              </a:ext>
            </a:extLst>
          </p:cNvPr>
          <p:cNvSpPr txBox="1"/>
          <p:nvPr/>
        </p:nvSpPr>
        <p:spPr>
          <a:xfrm>
            <a:off x="7250506" y="4666272"/>
            <a:ext cx="161144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Runtime management</a:t>
            </a:r>
          </a:p>
        </p:txBody>
      </p:sp>
      <p:sp>
        <p:nvSpPr>
          <p:cNvPr id="52" name="服务静态管理">
            <a:extLst>
              <a:ext uri="{FF2B5EF4-FFF2-40B4-BE49-F238E27FC236}">
                <a16:creationId xmlns:a16="http://schemas.microsoft.com/office/drawing/2014/main" id="{8EDB4A0D-FC84-34A3-C0F0-54FE3537ECDC}"/>
              </a:ext>
            </a:extLst>
          </p:cNvPr>
          <p:cNvSpPr txBox="1"/>
          <p:nvPr/>
        </p:nvSpPr>
        <p:spPr>
          <a:xfrm>
            <a:off x="6997663" y="3504129"/>
            <a:ext cx="2091231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Device-based service governance</a:t>
            </a:r>
          </a:p>
        </p:txBody>
      </p:sp>
      <p:sp>
        <p:nvSpPr>
          <p:cNvPr id="53" name="下载服务包">
            <a:extLst>
              <a:ext uri="{FF2B5EF4-FFF2-40B4-BE49-F238E27FC236}">
                <a16:creationId xmlns:a16="http://schemas.microsoft.com/office/drawing/2014/main" id="{76510272-61F4-AAC7-22E3-EF4DCDE48BAA}"/>
              </a:ext>
            </a:extLst>
          </p:cNvPr>
          <p:cNvSpPr txBox="1"/>
          <p:nvPr/>
        </p:nvSpPr>
        <p:spPr>
          <a:xfrm>
            <a:off x="8767506" y="3046678"/>
            <a:ext cx="155759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Query and handover</a:t>
            </a:r>
          </a:p>
        </p:txBody>
      </p:sp>
      <p:sp>
        <p:nvSpPr>
          <p:cNvPr id="54" name="服务发布">
            <a:extLst>
              <a:ext uri="{FF2B5EF4-FFF2-40B4-BE49-F238E27FC236}">
                <a16:creationId xmlns:a16="http://schemas.microsoft.com/office/drawing/2014/main" id="{88C5DE0D-AB65-EB3E-FE92-E5CB92E4125E}"/>
              </a:ext>
            </a:extLst>
          </p:cNvPr>
          <p:cNvSpPr txBox="1"/>
          <p:nvPr/>
        </p:nvSpPr>
        <p:spPr>
          <a:xfrm>
            <a:off x="3932162" y="2998611"/>
            <a:ext cx="1327233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Service publishing</a:t>
            </a:r>
          </a:p>
        </p:txBody>
      </p:sp>
      <p:sp>
        <p:nvSpPr>
          <p:cNvPr id="55" name="圆角矩形">
            <a:extLst>
              <a:ext uri="{FF2B5EF4-FFF2-40B4-BE49-F238E27FC236}">
                <a16:creationId xmlns:a16="http://schemas.microsoft.com/office/drawing/2014/main" id="{BB682690-E15E-F25D-2B8A-952545439516}"/>
              </a:ext>
            </a:extLst>
          </p:cNvPr>
          <p:cNvSpPr/>
          <p:nvPr/>
        </p:nvSpPr>
        <p:spPr>
          <a:xfrm>
            <a:off x="4718530" y="3693282"/>
            <a:ext cx="444501" cy="982088"/>
          </a:xfrm>
          <a:prstGeom prst="roundRect">
            <a:avLst>
              <a:gd name="adj" fmla="val 1142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56" name="圆角矩形">
            <a:extLst>
              <a:ext uri="{FF2B5EF4-FFF2-40B4-BE49-F238E27FC236}">
                <a16:creationId xmlns:a16="http://schemas.microsoft.com/office/drawing/2014/main" id="{D36562A7-569A-05DA-CF72-52D2123547F4}"/>
              </a:ext>
            </a:extLst>
          </p:cNvPr>
          <p:cNvSpPr/>
          <p:nvPr/>
        </p:nvSpPr>
        <p:spPr>
          <a:xfrm>
            <a:off x="5318465" y="3693282"/>
            <a:ext cx="444501" cy="982088"/>
          </a:xfrm>
          <a:prstGeom prst="roundRect">
            <a:avLst>
              <a:gd name="adj" fmla="val 1142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57" name="圆角矩形">
            <a:extLst>
              <a:ext uri="{FF2B5EF4-FFF2-40B4-BE49-F238E27FC236}">
                <a16:creationId xmlns:a16="http://schemas.microsoft.com/office/drawing/2014/main" id="{E292ABEF-A98D-E893-6F48-EAAE94864544}"/>
              </a:ext>
            </a:extLst>
          </p:cNvPr>
          <p:cNvSpPr/>
          <p:nvPr/>
        </p:nvSpPr>
        <p:spPr>
          <a:xfrm>
            <a:off x="4141305" y="2547475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58" name="圆角矩形">
            <a:extLst>
              <a:ext uri="{FF2B5EF4-FFF2-40B4-BE49-F238E27FC236}">
                <a16:creationId xmlns:a16="http://schemas.microsoft.com/office/drawing/2014/main" id="{9449697A-9D24-24F8-C765-DD61F5AA906B}"/>
              </a:ext>
            </a:extLst>
          </p:cNvPr>
          <p:cNvSpPr/>
          <p:nvPr/>
        </p:nvSpPr>
        <p:spPr>
          <a:xfrm>
            <a:off x="5182668" y="2538211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59" name="圆角矩形">
            <a:extLst>
              <a:ext uri="{FF2B5EF4-FFF2-40B4-BE49-F238E27FC236}">
                <a16:creationId xmlns:a16="http://schemas.microsoft.com/office/drawing/2014/main" id="{2090B2E7-8AA6-E210-D9BB-3C3B92294445}"/>
              </a:ext>
            </a:extLst>
          </p:cNvPr>
          <p:cNvSpPr/>
          <p:nvPr/>
        </p:nvSpPr>
        <p:spPr>
          <a:xfrm>
            <a:off x="7039634" y="3865165"/>
            <a:ext cx="2051839" cy="629999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60" name="发现">
            <a:extLst>
              <a:ext uri="{FF2B5EF4-FFF2-40B4-BE49-F238E27FC236}">
                <a16:creationId xmlns:a16="http://schemas.microsoft.com/office/drawing/2014/main" id="{B90EF6A6-B201-A067-02D7-6423616D6CC8}"/>
              </a:ext>
            </a:extLst>
          </p:cNvPr>
          <p:cNvSpPr/>
          <p:nvPr/>
        </p:nvSpPr>
        <p:spPr>
          <a:xfrm>
            <a:off x="7785945" y="4187472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8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Discovery</a:t>
            </a:r>
          </a:p>
        </p:txBody>
      </p:sp>
      <p:sp>
        <p:nvSpPr>
          <p:cNvPr id="61" name="注册">
            <a:extLst>
              <a:ext uri="{FF2B5EF4-FFF2-40B4-BE49-F238E27FC236}">
                <a16:creationId xmlns:a16="http://schemas.microsoft.com/office/drawing/2014/main" id="{F88DBBCB-0C14-986C-7287-33A48542426D}"/>
              </a:ext>
            </a:extLst>
          </p:cNvPr>
          <p:cNvSpPr/>
          <p:nvPr/>
        </p:nvSpPr>
        <p:spPr>
          <a:xfrm>
            <a:off x="7173413" y="4187472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6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Registration</a:t>
            </a:r>
          </a:p>
        </p:txBody>
      </p:sp>
      <p:sp>
        <p:nvSpPr>
          <p:cNvPr id="63" name="包管理">
            <a:extLst>
              <a:ext uri="{FF2B5EF4-FFF2-40B4-BE49-F238E27FC236}">
                <a16:creationId xmlns:a16="http://schemas.microsoft.com/office/drawing/2014/main" id="{257757E0-EF80-2327-A677-F85D41B68444}"/>
              </a:ext>
            </a:extLst>
          </p:cNvPr>
          <p:cNvSpPr/>
          <p:nvPr/>
        </p:nvSpPr>
        <p:spPr>
          <a:xfrm>
            <a:off x="8398477" y="4187472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6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Package management</a:t>
            </a:r>
          </a:p>
        </p:txBody>
      </p:sp>
      <p:sp>
        <p:nvSpPr>
          <p:cNvPr id="64" name="组装">
            <a:extLst>
              <a:ext uri="{FF2B5EF4-FFF2-40B4-BE49-F238E27FC236}">
                <a16:creationId xmlns:a16="http://schemas.microsoft.com/office/drawing/2014/main" id="{B4718890-AE06-2610-28E5-947833E18A80}"/>
              </a:ext>
            </a:extLst>
          </p:cNvPr>
          <p:cNvSpPr/>
          <p:nvPr/>
        </p:nvSpPr>
        <p:spPr>
          <a:xfrm>
            <a:off x="7785945" y="4928207"/>
            <a:ext cx="559214" cy="256541"/>
          </a:xfrm>
          <a:prstGeom prst="roundRect">
            <a:avLst>
              <a:gd name="adj" fmla="val 19802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FFFFFF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6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Assembly</a:t>
            </a:r>
          </a:p>
        </p:txBody>
      </p:sp>
      <p:sp>
        <p:nvSpPr>
          <p:cNvPr id="65" name="调用">
            <a:extLst>
              <a:ext uri="{FF2B5EF4-FFF2-40B4-BE49-F238E27FC236}">
                <a16:creationId xmlns:a16="http://schemas.microsoft.com/office/drawing/2014/main" id="{96527647-977C-C1B3-72C8-1C6B0C056FF2}"/>
              </a:ext>
            </a:extLst>
          </p:cNvPr>
          <p:cNvSpPr/>
          <p:nvPr/>
        </p:nvSpPr>
        <p:spPr>
          <a:xfrm>
            <a:off x="7173413" y="4928207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8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Call</a:t>
            </a:r>
          </a:p>
        </p:txBody>
      </p:sp>
      <p:sp>
        <p:nvSpPr>
          <p:cNvPr id="66" name="流转">
            <a:extLst>
              <a:ext uri="{FF2B5EF4-FFF2-40B4-BE49-F238E27FC236}">
                <a16:creationId xmlns:a16="http://schemas.microsoft.com/office/drawing/2014/main" id="{E36635F5-49BE-ABFC-15DF-69AD1637DBC6}"/>
              </a:ext>
            </a:extLst>
          </p:cNvPr>
          <p:cNvSpPr/>
          <p:nvPr/>
        </p:nvSpPr>
        <p:spPr>
          <a:xfrm>
            <a:off x="8398477" y="4928207"/>
            <a:ext cx="559214" cy="256541"/>
          </a:xfrm>
          <a:prstGeom prst="roundRect">
            <a:avLst>
              <a:gd name="adj" fmla="val 19802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FFFFFF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6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Handover</a:t>
            </a:r>
          </a:p>
        </p:txBody>
      </p:sp>
      <p:sp>
        <p:nvSpPr>
          <p:cNvPr id="67" name="圆角矩形">
            <a:extLst>
              <a:ext uri="{FF2B5EF4-FFF2-40B4-BE49-F238E27FC236}">
                <a16:creationId xmlns:a16="http://schemas.microsoft.com/office/drawing/2014/main" id="{75CAAEEC-F34C-C677-CB7B-8940F122B993}"/>
              </a:ext>
            </a:extLst>
          </p:cNvPr>
          <p:cNvSpPr/>
          <p:nvPr/>
        </p:nvSpPr>
        <p:spPr>
          <a:xfrm>
            <a:off x="7039634" y="4570998"/>
            <a:ext cx="2051839" cy="698509"/>
          </a:xfrm>
          <a:prstGeom prst="roundRect">
            <a:avLst>
              <a:gd name="adj" fmla="val 5903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68" name="圆角矩形">
            <a:extLst>
              <a:ext uri="{FF2B5EF4-FFF2-40B4-BE49-F238E27FC236}">
                <a16:creationId xmlns:a16="http://schemas.microsoft.com/office/drawing/2014/main" id="{BA8B651B-A84B-C07D-3C4F-50751A0E4774}"/>
              </a:ext>
            </a:extLst>
          </p:cNvPr>
          <p:cNvSpPr/>
          <p:nvPr/>
        </p:nvSpPr>
        <p:spPr>
          <a:xfrm>
            <a:off x="3938208" y="4901579"/>
            <a:ext cx="2474266" cy="860645"/>
          </a:xfrm>
          <a:prstGeom prst="roundRect">
            <a:avLst>
              <a:gd name="adj" fmla="val 590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 dirty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69" name="服务运行态管理">
            <a:extLst>
              <a:ext uri="{FF2B5EF4-FFF2-40B4-BE49-F238E27FC236}">
                <a16:creationId xmlns:a16="http://schemas.microsoft.com/office/drawing/2014/main" id="{5D55E912-3688-8CAD-935C-2FC53422B40F}"/>
              </a:ext>
            </a:extLst>
          </p:cNvPr>
          <p:cNvSpPr txBox="1"/>
          <p:nvPr/>
        </p:nvSpPr>
        <p:spPr>
          <a:xfrm>
            <a:off x="7349355" y="3922188"/>
            <a:ext cx="1310430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8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Static management</a:t>
            </a:r>
          </a:p>
        </p:txBody>
      </p:sp>
      <p:sp>
        <p:nvSpPr>
          <p:cNvPr id="70" name="服务静态管理">
            <a:extLst>
              <a:ext uri="{FF2B5EF4-FFF2-40B4-BE49-F238E27FC236}">
                <a16:creationId xmlns:a16="http://schemas.microsoft.com/office/drawing/2014/main" id="{A4B340A3-6EF9-D081-688E-6241A754E38E}"/>
              </a:ext>
            </a:extLst>
          </p:cNvPr>
          <p:cNvSpPr txBox="1"/>
          <p:nvPr/>
        </p:nvSpPr>
        <p:spPr>
          <a:xfrm>
            <a:off x="4357620" y="4933389"/>
            <a:ext cx="1566109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Integration tools</a:t>
            </a:r>
          </a:p>
        </p:txBody>
      </p:sp>
      <p:sp>
        <p:nvSpPr>
          <p:cNvPr id="71" name="圆角矩形">
            <a:extLst>
              <a:ext uri="{FF2B5EF4-FFF2-40B4-BE49-F238E27FC236}">
                <a16:creationId xmlns:a16="http://schemas.microsoft.com/office/drawing/2014/main" id="{F99EBF82-E916-F230-D9B4-D5C04E4A2DCA}"/>
              </a:ext>
            </a:extLst>
          </p:cNvPr>
          <p:cNvSpPr/>
          <p:nvPr/>
        </p:nvSpPr>
        <p:spPr>
          <a:xfrm>
            <a:off x="4070694" y="5265140"/>
            <a:ext cx="707219" cy="358344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en-US" sz="800" dirty="0" err="1">
                <a:solidFill>
                  <a:srgbClr val="535353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DevStudio</a:t>
            </a:r>
            <a:endParaRPr lang="en-US" sz="800" dirty="0">
              <a:solidFill>
                <a:srgbClr val="535353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72" name="圆角矩形">
            <a:extLst>
              <a:ext uri="{FF2B5EF4-FFF2-40B4-BE49-F238E27FC236}">
                <a16:creationId xmlns:a16="http://schemas.microsoft.com/office/drawing/2014/main" id="{20F95E5D-813B-DC7A-1303-BA5AB504E074}"/>
              </a:ext>
            </a:extLst>
          </p:cNvPr>
          <p:cNvSpPr/>
          <p:nvPr/>
        </p:nvSpPr>
        <p:spPr>
          <a:xfrm>
            <a:off x="4836824" y="5261475"/>
            <a:ext cx="707219" cy="358344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 defTabSz="771525" hangingPunct="0">
              <a:defRPr sz="3000"/>
            </a:pPr>
            <a:r>
              <a:rPr lang="en-US" sz="800" dirty="0">
                <a:solidFill>
                  <a:srgbClr val="535353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Orchestration tools</a:t>
            </a:r>
          </a:p>
        </p:txBody>
      </p:sp>
      <p:sp>
        <p:nvSpPr>
          <p:cNvPr id="74" name="服务静态管理">
            <a:extLst>
              <a:ext uri="{FF2B5EF4-FFF2-40B4-BE49-F238E27FC236}">
                <a16:creationId xmlns:a16="http://schemas.microsoft.com/office/drawing/2014/main" id="{7AEDEE99-0771-F6B9-3447-A576A1849C10}"/>
              </a:ext>
            </a:extLst>
          </p:cNvPr>
          <p:cNvSpPr txBox="1"/>
          <p:nvPr/>
        </p:nvSpPr>
        <p:spPr>
          <a:xfrm>
            <a:off x="4223304" y="3419470"/>
            <a:ext cx="1922139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Multiple types of services</a:t>
            </a:r>
          </a:p>
        </p:txBody>
      </p:sp>
      <p:sp>
        <p:nvSpPr>
          <p:cNvPr id="75" name="APK">
            <a:extLst>
              <a:ext uri="{FF2B5EF4-FFF2-40B4-BE49-F238E27FC236}">
                <a16:creationId xmlns:a16="http://schemas.microsoft.com/office/drawing/2014/main" id="{15A2B718-18AF-4F9B-8F87-EA32EA97A7DC}"/>
              </a:ext>
            </a:extLst>
          </p:cNvPr>
          <p:cNvSpPr txBox="1"/>
          <p:nvPr/>
        </p:nvSpPr>
        <p:spPr>
          <a:xfrm>
            <a:off x="5849278" y="4048650"/>
            <a:ext cx="440811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...</a:t>
            </a:r>
          </a:p>
        </p:txBody>
      </p:sp>
      <p:sp>
        <p:nvSpPr>
          <p:cNvPr id="76" name="圆角矩形">
            <a:extLst>
              <a:ext uri="{FF2B5EF4-FFF2-40B4-BE49-F238E27FC236}">
                <a16:creationId xmlns:a16="http://schemas.microsoft.com/office/drawing/2014/main" id="{81D686C8-D07B-89F7-5A8C-67CC3C344142}"/>
              </a:ext>
            </a:extLst>
          </p:cNvPr>
          <p:cNvSpPr/>
          <p:nvPr/>
        </p:nvSpPr>
        <p:spPr>
          <a:xfrm>
            <a:off x="5852908" y="3693282"/>
            <a:ext cx="444501" cy="982088"/>
          </a:xfrm>
          <a:prstGeom prst="roundRect">
            <a:avLst>
              <a:gd name="adj" fmla="val 1142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77" name="服务信息">
            <a:extLst>
              <a:ext uri="{FF2B5EF4-FFF2-40B4-BE49-F238E27FC236}">
                <a16:creationId xmlns:a16="http://schemas.microsoft.com/office/drawing/2014/main" id="{93D0B068-4D30-397B-6D72-BD71C51D84DE}"/>
              </a:ext>
            </a:extLst>
          </p:cNvPr>
          <p:cNvSpPr txBox="1"/>
          <p:nvPr/>
        </p:nvSpPr>
        <p:spPr>
          <a:xfrm>
            <a:off x="7285598" y="2480483"/>
            <a:ext cx="986509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9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Static management</a:t>
            </a:r>
          </a:p>
        </p:txBody>
      </p:sp>
      <p:sp>
        <p:nvSpPr>
          <p:cNvPr id="78" name="服务包">
            <a:extLst>
              <a:ext uri="{FF2B5EF4-FFF2-40B4-BE49-F238E27FC236}">
                <a16:creationId xmlns:a16="http://schemas.microsoft.com/office/drawing/2014/main" id="{179782DC-C581-F552-1DE2-53599F300B55}"/>
              </a:ext>
            </a:extLst>
          </p:cNvPr>
          <p:cNvSpPr txBox="1"/>
          <p:nvPr/>
        </p:nvSpPr>
        <p:spPr>
          <a:xfrm>
            <a:off x="8324079" y="2480483"/>
            <a:ext cx="986508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9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Runtime management</a:t>
            </a:r>
          </a:p>
        </p:txBody>
      </p:sp>
      <p:sp>
        <p:nvSpPr>
          <p:cNvPr id="79" name="圆角矩形">
            <a:extLst>
              <a:ext uri="{FF2B5EF4-FFF2-40B4-BE49-F238E27FC236}">
                <a16:creationId xmlns:a16="http://schemas.microsoft.com/office/drawing/2014/main" id="{E5458DE0-B8B3-C48F-2C93-68BD17D5E0ED}"/>
              </a:ext>
            </a:extLst>
          </p:cNvPr>
          <p:cNvSpPr/>
          <p:nvPr/>
        </p:nvSpPr>
        <p:spPr>
          <a:xfrm>
            <a:off x="7285599" y="2547475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80" name="圆角矩形">
            <a:extLst>
              <a:ext uri="{FF2B5EF4-FFF2-40B4-BE49-F238E27FC236}">
                <a16:creationId xmlns:a16="http://schemas.microsoft.com/office/drawing/2014/main" id="{7CD1A346-AA8F-83D9-B046-9D409B8DA8C1}"/>
              </a:ext>
            </a:extLst>
          </p:cNvPr>
          <p:cNvSpPr/>
          <p:nvPr/>
        </p:nvSpPr>
        <p:spPr>
          <a:xfrm>
            <a:off x="8374587" y="2538211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Arial" panose="020B0604020202020204" pitchFamily="34" charset="0"/>
              <a:ea typeface="OPPOSans R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81" name="圆角矩形">
            <a:extLst>
              <a:ext uri="{FF2B5EF4-FFF2-40B4-BE49-F238E27FC236}">
                <a16:creationId xmlns:a16="http://schemas.microsoft.com/office/drawing/2014/main" id="{A1FF25D0-C602-888B-1975-015CC33D4E75}"/>
              </a:ext>
            </a:extLst>
          </p:cNvPr>
          <p:cNvSpPr/>
          <p:nvPr/>
        </p:nvSpPr>
        <p:spPr>
          <a:xfrm>
            <a:off x="9431956" y="2470958"/>
            <a:ext cx="1102694" cy="378798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r>
              <a:rPr lang="en-US" sz="900" dirty="0">
                <a:solidFill>
                  <a:srgbClr val="535353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Cloud-based engine</a:t>
            </a:r>
          </a:p>
        </p:txBody>
      </p:sp>
      <p:sp>
        <p:nvSpPr>
          <p:cNvPr id="82" name="圆角矩形">
            <a:extLst>
              <a:ext uri="{FF2B5EF4-FFF2-40B4-BE49-F238E27FC236}">
                <a16:creationId xmlns:a16="http://schemas.microsoft.com/office/drawing/2014/main" id="{9D279309-C591-8DC9-8739-6670D84D19B4}"/>
              </a:ext>
            </a:extLst>
          </p:cNvPr>
          <p:cNvSpPr/>
          <p:nvPr/>
        </p:nvSpPr>
        <p:spPr>
          <a:xfrm>
            <a:off x="7040961" y="5359653"/>
            <a:ext cx="2051839" cy="334834"/>
          </a:xfrm>
          <a:prstGeom prst="roundRect">
            <a:avLst>
              <a:gd name="adj" fmla="val 590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en-US" sz="1000" dirty="0">
                <a:solidFill>
                  <a:srgbClr val="535353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Device-based engine</a:t>
            </a:r>
          </a:p>
        </p:txBody>
      </p:sp>
      <p:sp>
        <p:nvSpPr>
          <p:cNvPr id="83" name="文本框 188">
            <a:extLst>
              <a:ext uri="{FF2B5EF4-FFF2-40B4-BE49-F238E27FC236}">
                <a16:creationId xmlns:a16="http://schemas.microsoft.com/office/drawing/2014/main" id="{47A9C963-97BE-4A3B-9374-9BDA6E4B2743}"/>
              </a:ext>
            </a:extLst>
          </p:cNvPr>
          <p:cNvSpPr txBox="1"/>
          <p:nvPr/>
        </p:nvSpPr>
        <p:spPr>
          <a:xfrm>
            <a:off x="8861953" y="5077026"/>
            <a:ext cx="900338" cy="20005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700" dirty="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Enablement</a:t>
            </a:r>
          </a:p>
        </p:txBody>
      </p:sp>
      <p:sp>
        <p:nvSpPr>
          <p:cNvPr id="84" name="文本框 188">
            <a:extLst>
              <a:ext uri="{FF2B5EF4-FFF2-40B4-BE49-F238E27FC236}">
                <a16:creationId xmlns:a16="http://schemas.microsoft.com/office/drawing/2014/main" id="{9848EEF4-8B24-19A1-7883-DCB1E4F6B6FD}"/>
              </a:ext>
            </a:extLst>
          </p:cNvPr>
          <p:cNvSpPr txBox="1"/>
          <p:nvPr/>
        </p:nvSpPr>
        <p:spPr>
          <a:xfrm>
            <a:off x="6244855" y="2277241"/>
            <a:ext cx="812149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sz="1000"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Sync</a:t>
            </a:r>
          </a:p>
        </p:txBody>
      </p:sp>
      <p:cxnSp>
        <p:nvCxnSpPr>
          <p:cNvPr id="85" name="直线箭头连接符 84">
            <a:extLst>
              <a:ext uri="{FF2B5EF4-FFF2-40B4-BE49-F238E27FC236}">
                <a16:creationId xmlns:a16="http://schemas.microsoft.com/office/drawing/2014/main" id="{35DA43E5-85FE-7ECE-B579-565C22B7C1A6}"/>
              </a:ext>
            </a:extLst>
          </p:cNvPr>
          <p:cNvCxnSpPr>
            <a:cxnSpLocks/>
          </p:cNvCxnSpPr>
          <p:nvPr/>
        </p:nvCxnSpPr>
        <p:spPr>
          <a:xfrm>
            <a:off x="6412474" y="2538006"/>
            <a:ext cx="458362" cy="0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线箭头连接符 85">
            <a:extLst>
              <a:ext uri="{FF2B5EF4-FFF2-40B4-BE49-F238E27FC236}">
                <a16:creationId xmlns:a16="http://schemas.microsoft.com/office/drawing/2014/main" id="{164DFB1B-997C-A8D0-0095-A76DE01CB30F}"/>
              </a:ext>
            </a:extLst>
          </p:cNvPr>
          <p:cNvCxnSpPr>
            <a:cxnSpLocks/>
          </p:cNvCxnSpPr>
          <p:nvPr/>
        </p:nvCxnSpPr>
        <p:spPr>
          <a:xfrm flipV="1">
            <a:off x="8874664" y="2899412"/>
            <a:ext cx="0" cy="615324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线箭头连接符 86">
            <a:extLst>
              <a:ext uri="{FF2B5EF4-FFF2-40B4-BE49-F238E27FC236}">
                <a16:creationId xmlns:a16="http://schemas.microsoft.com/office/drawing/2014/main" id="{8EBB5C78-A6A3-6F5C-4296-A487FBFBB933}"/>
              </a:ext>
            </a:extLst>
          </p:cNvPr>
          <p:cNvCxnSpPr>
            <a:cxnSpLocks/>
          </p:cNvCxnSpPr>
          <p:nvPr/>
        </p:nvCxnSpPr>
        <p:spPr>
          <a:xfrm>
            <a:off x="9171666" y="4928206"/>
            <a:ext cx="381988" cy="0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线箭头连接符 87">
            <a:extLst>
              <a:ext uri="{FF2B5EF4-FFF2-40B4-BE49-F238E27FC236}">
                <a16:creationId xmlns:a16="http://schemas.microsoft.com/office/drawing/2014/main" id="{9F139068-3DA6-185D-B58E-D377DDB8271E}"/>
              </a:ext>
            </a:extLst>
          </p:cNvPr>
          <p:cNvCxnSpPr>
            <a:cxnSpLocks/>
          </p:cNvCxnSpPr>
          <p:nvPr/>
        </p:nvCxnSpPr>
        <p:spPr>
          <a:xfrm>
            <a:off x="6412474" y="4528599"/>
            <a:ext cx="458362" cy="0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5A8A5F54-F267-6E80-601E-DA8C17B63CB8}"/>
              </a:ext>
            </a:extLst>
          </p:cNvPr>
          <p:cNvCxnSpPr>
            <a:cxnSpLocks/>
          </p:cNvCxnSpPr>
          <p:nvPr/>
        </p:nvCxnSpPr>
        <p:spPr>
          <a:xfrm flipV="1">
            <a:off x="5194790" y="2900157"/>
            <a:ext cx="0" cy="519312"/>
          </a:xfrm>
          <a:prstGeom prst="straightConnector1">
            <a:avLst/>
          </a:prstGeom>
          <a:ln w="19050">
            <a:solidFill>
              <a:srgbClr val="00BC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圆角矩形">
            <a:extLst>
              <a:ext uri="{FF2B5EF4-FFF2-40B4-BE49-F238E27FC236}">
                <a16:creationId xmlns:a16="http://schemas.microsoft.com/office/drawing/2014/main" id="{29CCE4D7-F62B-4899-823C-658831034044}"/>
              </a:ext>
            </a:extLst>
          </p:cNvPr>
          <p:cNvSpPr/>
          <p:nvPr/>
        </p:nvSpPr>
        <p:spPr>
          <a:xfrm>
            <a:off x="5602954" y="5261475"/>
            <a:ext cx="707219" cy="358344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en-US" sz="1000">
                <a:solidFill>
                  <a:srgbClr val="535353"/>
                </a:solidFill>
                <a:latin typeface="Arial" panose="020B0604020202020204" pitchFamily="34" charset="0"/>
                <a:ea typeface="OPPOSans R" pitchFamily="18" charset="-122"/>
                <a:cs typeface="Arial" panose="020B0604020202020204" pitchFamily="34" charset="0"/>
                <a:sym typeface="OPPOSans-S-B"/>
              </a:rPr>
              <a:t>...</a:t>
            </a:r>
          </a:p>
        </p:txBody>
      </p:sp>
      <p:sp>
        <p:nvSpPr>
          <p:cNvPr id="91" name="标题 1">
            <a:extLst>
              <a:ext uri="{FF2B5EF4-FFF2-40B4-BE49-F238E27FC236}">
                <a16:creationId xmlns:a16="http://schemas.microsoft.com/office/drawing/2014/main" id="{1D7FCB85-5D7C-403F-AE48-677DCE62CDA3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Overall architecture of the Pantanal Service Platform</a:t>
            </a:r>
          </a:p>
        </p:txBody>
      </p:sp>
      <p:sp>
        <p:nvSpPr>
          <p:cNvPr id="94" name="直接连接符 22">
            <a:extLst>
              <a:ext uri="{FF2B5EF4-FFF2-40B4-BE49-F238E27FC236}">
                <a16:creationId xmlns:a16="http://schemas.microsoft.com/office/drawing/2014/main" id="{808C327C-2488-4E6F-BCD8-F46CB945D611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6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圆角矩形 1">
            <a:extLst>
              <a:ext uri="{FF2B5EF4-FFF2-40B4-BE49-F238E27FC236}">
                <a16:creationId xmlns:a16="http://schemas.microsoft.com/office/drawing/2014/main" id="{FF370EA7-CE57-4133-BB3A-8F1FD8DF3C86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2BD2A63-D219-C292-FF64-BA8217CE14DF}"/>
              </a:ext>
            </a:extLst>
          </p:cNvPr>
          <p:cNvSpPr/>
          <p:nvPr/>
        </p:nvSpPr>
        <p:spPr>
          <a:xfrm>
            <a:off x="728974" y="1803389"/>
            <a:ext cx="5165725" cy="4231437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Device A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20645C36-8D8E-C38F-14F5-AED538D7418E}"/>
              </a:ext>
            </a:extLst>
          </p:cNvPr>
          <p:cNvSpPr/>
          <p:nvPr/>
        </p:nvSpPr>
        <p:spPr>
          <a:xfrm>
            <a:off x="6196740" y="4793012"/>
            <a:ext cx="1518781" cy="854288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Device C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BC24919-2309-1CE9-5D2C-01D7B27752C8}"/>
              </a:ext>
            </a:extLst>
          </p:cNvPr>
          <p:cNvSpPr/>
          <p:nvPr/>
        </p:nvSpPr>
        <p:spPr>
          <a:xfrm>
            <a:off x="6207322" y="3038769"/>
            <a:ext cx="1508200" cy="1475465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Device B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8B78FA0-5875-B2D2-919E-EC82A7062467}"/>
              </a:ext>
            </a:extLst>
          </p:cNvPr>
          <p:cNvSpPr/>
          <p:nvPr/>
        </p:nvSpPr>
        <p:spPr>
          <a:xfrm>
            <a:off x="1540709" y="2231036"/>
            <a:ext cx="1558767" cy="1051202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Entry A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2960E1BF-2534-064A-8357-6DE500BA4E10}"/>
              </a:ext>
            </a:extLst>
          </p:cNvPr>
          <p:cNvSpPr/>
          <p:nvPr/>
        </p:nvSpPr>
        <p:spPr>
          <a:xfrm>
            <a:off x="3573546" y="2231038"/>
            <a:ext cx="1558767" cy="1051201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Entry B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F6ACB801-96F0-8AD3-23EC-689F0F632427}"/>
              </a:ext>
            </a:extLst>
          </p:cNvPr>
          <p:cNvSpPr/>
          <p:nvPr/>
        </p:nvSpPr>
        <p:spPr>
          <a:xfrm>
            <a:off x="1540707" y="3683363"/>
            <a:ext cx="3591604" cy="1807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7A7A7"/>
            </a:solidFill>
          </a:ln>
        </p:spPr>
        <p:txBody>
          <a:bodyPr tIns="45604" bIns="45604" anchor="t"/>
          <a:lstStyle/>
          <a:p>
            <a:pPr algn="ctr" defTabSz="769596" hangingPunct="0"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UMS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DC42B752-9466-D6D2-E5C5-01CC8E37DE50}"/>
              </a:ext>
            </a:extLst>
          </p:cNvPr>
          <p:cNvSpPr/>
          <p:nvPr/>
        </p:nvSpPr>
        <p:spPr>
          <a:xfrm>
            <a:off x="1777743" y="2914773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Runtime</a:t>
            </a: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E05FABF8-D5F9-5586-EF45-D938EFCCBA92}"/>
              </a:ext>
            </a:extLst>
          </p:cNvPr>
          <p:cNvSpPr/>
          <p:nvPr/>
        </p:nvSpPr>
        <p:spPr>
          <a:xfrm>
            <a:off x="3798986" y="2908766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Runtime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EEA44CA-0E7C-B6F2-1FB0-3E832D2DF4F4}"/>
              </a:ext>
            </a:extLst>
          </p:cNvPr>
          <p:cNvSpPr/>
          <p:nvPr/>
        </p:nvSpPr>
        <p:spPr>
          <a:xfrm>
            <a:off x="1777743" y="2552388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UPK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1A3FFE81-6EB0-C06B-E4A7-3A09DEEA1225}"/>
              </a:ext>
            </a:extLst>
          </p:cNvPr>
          <p:cNvSpPr/>
          <p:nvPr/>
        </p:nvSpPr>
        <p:spPr>
          <a:xfrm>
            <a:off x="3798986" y="2552387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UPK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3CBD7319-18F2-DB20-6E60-807E32CC070F}"/>
              </a:ext>
            </a:extLst>
          </p:cNvPr>
          <p:cNvSpPr/>
          <p:nvPr/>
        </p:nvSpPr>
        <p:spPr>
          <a:xfrm>
            <a:off x="6432761" y="4140652"/>
            <a:ext cx="1107886" cy="258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UMS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A23A2978-4FE1-B4B5-9BF7-0EE8EDF10E77}"/>
              </a:ext>
            </a:extLst>
          </p:cNvPr>
          <p:cNvSpPr/>
          <p:nvPr/>
        </p:nvSpPr>
        <p:spPr>
          <a:xfrm>
            <a:off x="6432761" y="3824628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Runtime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3F6F0BDE-A952-DED6-8195-47B10E23D32F}"/>
              </a:ext>
            </a:extLst>
          </p:cNvPr>
          <p:cNvSpPr/>
          <p:nvPr/>
        </p:nvSpPr>
        <p:spPr>
          <a:xfrm>
            <a:off x="6432761" y="3513743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UPK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D9A7FFCF-5236-13FB-6AF3-9865CBBF5D21}"/>
              </a:ext>
            </a:extLst>
          </p:cNvPr>
          <p:cNvSpPr/>
          <p:nvPr/>
        </p:nvSpPr>
        <p:spPr>
          <a:xfrm>
            <a:off x="6439094" y="5246742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Runtime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102A8E1B-5798-0D34-7D5A-FBC26ECB4AAA}"/>
              </a:ext>
            </a:extLst>
          </p:cNvPr>
          <p:cNvSpPr/>
          <p:nvPr/>
        </p:nvSpPr>
        <p:spPr>
          <a:xfrm>
            <a:off x="4227841" y="4841792"/>
            <a:ext cx="779253" cy="500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PIDL</a:t>
            </a:r>
          </a:p>
        </p:txBody>
      </p:sp>
      <p:cxnSp>
        <p:nvCxnSpPr>
          <p:cNvPr id="106" name="连接符: 肘形 28">
            <a:extLst>
              <a:ext uri="{FF2B5EF4-FFF2-40B4-BE49-F238E27FC236}">
                <a16:creationId xmlns:a16="http://schemas.microsoft.com/office/drawing/2014/main" id="{A99D680D-5AD8-D82B-4AB1-BC16974E0400}"/>
              </a:ext>
            </a:extLst>
          </p:cNvPr>
          <p:cNvCxnSpPr>
            <a:cxnSpLocks/>
          </p:cNvCxnSpPr>
          <p:nvPr/>
        </p:nvCxnSpPr>
        <p:spPr>
          <a:xfrm flipV="1">
            <a:off x="4995316" y="4269902"/>
            <a:ext cx="1383929" cy="904019"/>
          </a:xfrm>
          <a:prstGeom prst="bentConnector3">
            <a:avLst>
              <a:gd name="adj1" fmla="val 69245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7" name="连接符: 肘形 29">
            <a:extLst>
              <a:ext uri="{FF2B5EF4-FFF2-40B4-BE49-F238E27FC236}">
                <a16:creationId xmlns:a16="http://schemas.microsoft.com/office/drawing/2014/main" id="{3F84C3DF-9D65-D058-B499-DFF511850527}"/>
              </a:ext>
            </a:extLst>
          </p:cNvPr>
          <p:cNvCxnSpPr>
            <a:cxnSpLocks/>
          </p:cNvCxnSpPr>
          <p:nvPr/>
        </p:nvCxnSpPr>
        <p:spPr>
          <a:xfrm>
            <a:off x="5017342" y="5289484"/>
            <a:ext cx="1402752" cy="96725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8" name="连接符: 肘形 33">
            <a:extLst>
              <a:ext uri="{FF2B5EF4-FFF2-40B4-BE49-F238E27FC236}">
                <a16:creationId xmlns:a16="http://schemas.microsoft.com/office/drawing/2014/main" id="{14336DBA-81D1-C50A-74B8-D015597DD8D6}"/>
              </a:ext>
            </a:extLst>
          </p:cNvPr>
          <p:cNvCxnSpPr>
            <a:cxnSpLocks/>
            <a:stCxn id="103" idx="3"/>
            <a:endCxn id="100" idx="3"/>
          </p:cNvCxnSpPr>
          <p:nvPr/>
        </p:nvCxnSpPr>
        <p:spPr>
          <a:xfrm flipH="1" flipV="1">
            <a:off x="7540647" y="4269903"/>
            <a:ext cx="6333" cy="1106090"/>
          </a:xfrm>
          <a:prstGeom prst="bentConnector3">
            <a:avLst>
              <a:gd name="adj1" fmla="val -3609664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9" name="直接箭头连接符 47">
            <a:extLst>
              <a:ext uri="{FF2B5EF4-FFF2-40B4-BE49-F238E27FC236}">
                <a16:creationId xmlns:a16="http://schemas.microsoft.com/office/drawing/2014/main" id="{9825571D-1D7E-0FA1-D95E-D6F6FE63394F}"/>
              </a:ext>
            </a:extLst>
          </p:cNvPr>
          <p:cNvCxnSpPr>
            <a:cxnSpLocks/>
            <a:stCxn id="96" idx="2"/>
          </p:cNvCxnSpPr>
          <p:nvPr/>
        </p:nvCxnSpPr>
        <p:spPr>
          <a:xfrm>
            <a:off x="2331686" y="3173274"/>
            <a:ext cx="0" cy="894822"/>
          </a:xfrm>
          <a:prstGeom prst="straightConnector1">
            <a:avLst/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直接箭头连接符 49">
            <a:extLst>
              <a:ext uri="{FF2B5EF4-FFF2-40B4-BE49-F238E27FC236}">
                <a16:creationId xmlns:a16="http://schemas.microsoft.com/office/drawing/2014/main" id="{E154E1C4-9485-C515-5E06-E158173FC0B0}"/>
              </a:ext>
            </a:extLst>
          </p:cNvPr>
          <p:cNvCxnSpPr>
            <a:cxnSpLocks/>
          </p:cNvCxnSpPr>
          <p:nvPr/>
        </p:nvCxnSpPr>
        <p:spPr>
          <a:xfrm>
            <a:off x="4226083" y="3141363"/>
            <a:ext cx="0" cy="900830"/>
          </a:xfrm>
          <a:prstGeom prst="straightConnector1">
            <a:avLst/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1" name="矩形 110">
            <a:extLst>
              <a:ext uri="{FF2B5EF4-FFF2-40B4-BE49-F238E27FC236}">
                <a16:creationId xmlns:a16="http://schemas.microsoft.com/office/drawing/2014/main" id="{74BFA42A-7B4C-13DB-5B1A-D0699CFE9FC3}"/>
              </a:ext>
            </a:extLst>
          </p:cNvPr>
          <p:cNvSpPr/>
          <p:nvPr/>
        </p:nvSpPr>
        <p:spPr>
          <a:xfrm>
            <a:off x="6204638" y="1803389"/>
            <a:ext cx="1508201" cy="953961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Cloud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C977BA35-0AAE-5300-EB4A-0D61B811ACC5}"/>
              </a:ext>
            </a:extLst>
          </p:cNvPr>
          <p:cNvSpPr/>
          <p:nvPr/>
        </p:nvSpPr>
        <p:spPr>
          <a:xfrm>
            <a:off x="1777743" y="4075697"/>
            <a:ext cx="3229350" cy="393523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Shadow</a:t>
            </a:r>
          </a:p>
        </p:txBody>
      </p:sp>
      <p:cxnSp>
        <p:nvCxnSpPr>
          <p:cNvPr id="113" name="连接符: 肘形 60">
            <a:extLst>
              <a:ext uri="{FF2B5EF4-FFF2-40B4-BE49-F238E27FC236}">
                <a16:creationId xmlns:a16="http://schemas.microsoft.com/office/drawing/2014/main" id="{F43764F3-6FF8-36F4-A9BD-63B294A18DE2}"/>
              </a:ext>
            </a:extLst>
          </p:cNvPr>
          <p:cNvCxnSpPr>
            <a:cxnSpLocks/>
          </p:cNvCxnSpPr>
          <p:nvPr/>
        </p:nvCxnSpPr>
        <p:spPr>
          <a:xfrm flipV="1">
            <a:off x="4998206" y="2347092"/>
            <a:ext cx="1422984" cy="2691808"/>
          </a:xfrm>
          <a:prstGeom prst="bentConnector3">
            <a:avLst>
              <a:gd name="adj1" fmla="val 56239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矩形 113">
            <a:extLst>
              <a:ext uri="{FF2B5EF4-FFF2-40B4-BE49-F238E27FC236}">
                <a16:creationId xmlns:a16="http://schemas.microsoft.com/office/drawing/2014/main" id="{42910D82-D866-E102-6559-C5708FD3032C}"/>
              </a:ext>
            </a:extLst>
          </p:cNvPr>
          <p:cNvSpPr/>
          <p:nvPr/>
        </p:nvSpPr>
        <p:spPr>
          <a:xfrm>
            <a:off x="6430078" y="2280369"/>
            <a:ext cx="1107886" cy="239582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sz="1050">
                <a:solidFill>
                  <a:srgbClr val="000000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Shadow</a:t>
            </a:r>
          </a:p>
        </p:txBody>
      </p:sp>
      <p:cxnSp>
        <p:nvCxnSpPr>
          <p:cNvPr id="115" name="连接符: 肘形 78">
            <a:extLst>
              <a:ext uri="{FF2B5EF4-FFF2-40B4-BE49-F238E27FC236}">
                <a16:creationId xmlns:a16="http://schemas.microsoft.com/office/drawing/2014/main" id="{2BDC5DAB-1B46-2B27-19E9-8953AA522E0C}"/>
              </a:ext>
            </a:extLst>
          </p:cNvPr>
          <p:cNvCxnSpPr>
            <a:cxnSpLocks/>
            <a:stCxn id="105" idx="0"/>
            <a:endCxn id="112" idx="2"/>
          </p:cNvCxnSpPr>
          <p:nvPr/>
        </p:nvCxnSpPr>
        <p:spPr>
          <a:xfrm rot="16200000" flipV="1">
            <a:off x="3818657" y="4042981"/>
            <a:ext cx="372572" cy="1225050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矩形 207">
            <a:extLst>
              <a:ext uri="{FF2B5EF4-FFF2-40B4-BE49-F238E27FC236}">
                <a16:creationId xmlns:a16="http://schemas.microsoft.com/office/drawing/2014/main" id="{78543C97-2BE9-B5D9-FDEE-EAC2FABADEF9}"/>
              </a:ext>
            </a:extLst>
          </p:cNvPr>
          <p:cNvSpPr/>
          <p:nvPr/>
        </p:nvSpPr>
        <p:spPr>
          <a:xfrm>
            <a:off x="9108685" y="1487590"/>
            <a:ext cx="487122" cy="158573"/>
          </a:xfrm>
          <a:prstGeom prst="rect">
            <a:avLst/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604" bIns="45604" anchor="ctr"/>
          <a:lstStyle/>
          <a:p>
            <a:pPr algn="ctr" defTabSz="912114" hangingPunct="0">
              <a:defRPr/>
            </a:pPr>
            <a:endParaRPr sz="1050" kern="0">
              <a:solidFill>
                <a:srgbClr val="000000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OPPOSans-S-B"/>
            </a:endParaRPr>
          </a:p>
        </p:txBody>
      </p:sp>
      <p:sp>
        <p:nvSpPr>
          <p:cNvPr id="117" name="矩形 211">
            <a:extLst>
              <a:ext uri="{FF2B5EF4-FFF2-40B4-BE49-F238E27FC236}">
                <a16:creationId xmlns:a16="http://schemas.microsoft.com/office/drawing/2014/main" id="{65603EA6-FBB8-B0B2-6174-ED0EBD95D962}"/>
              </a:ext>
            </a:extLst>
          </p:cNvPr>
          <p:cNvSpPr txBox="1"/>
          <p:nvPr/>
        </p:nvSpPr>
        <p:spPr>
          <a:xfrm>
            <a:off x="9595807" y="1444044"/>
            <a:ext cx="1128418" cy="4152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604" bIns="45604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algn="l" defTabSz="769596" hangingPunct="0">
              <a:defRPr/>
            </a:pPr>
            <a:r>
              <a:rPr lang="en-US" sz="105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POSans-S-B"/>
              </a:rPr>
              <a:t>UPK-specific functions</a:t>
            </a:r>
          </a:p>
        </p:txBody>
      </p:sp>
      <p:sp>
        <p:nvSpPr>
          <p:cNvPr id="34" name="直接连接符 22">
            <a:extLst>
              <a:ext uri="{FF2B5EF4-FFF2-40B4-BE49-F238E27FC236}">
                <a16:creationId xmlns:a16="http://schemas.microsoft.com/office/drawing/2014/main" id="{3323A3C2-F131-4C27-8E9D-93EC495A171A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990B530E-DF22-46A1-B514-621EA83167C7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Process view of the Pantanal Service Platform</a:t>
            </a:r>
          </a:p>
        </p:txBody>
      </p:sp>
      <p:sp>
        <p:nvSpPr>
          <p:cNvPr id="54" name="圆角矩形 46">
            <a:extLst>
              <a:ext uri="{FF2B5EF4-FFF2-40B4-BE49-F238E27FC236}">
                <a16:creationId xmlns:a16="http://schemas.microsoft.com/office/drawing/2014/main" id="{CC4E8125-6CB0-4D76-B467-402C60F88036}"/>
              </a:ext>
            </a:extLst>
          </p:cNvPr>
          <p:cNvSpPr/>
          <p:nvPr/>
        </p:nvSpPr>
        <p:spPr>
          <a:xfrm>
            <a:off x="7847637" y="4658940"/>
            <a:ext cx="2965365" cy="143410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05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" name="文本框 103">
            <a:extLst>
              <a:ext uri="{FF2B5EF4-FFF2-40B4-BE49-F238E27FC236}">
                <a16:creationId xmlns:a16="http://schemas.microsoft.com/office/drawing/2014/main" id="{32691180-FAAE-CF8D-B29F-E94F090003E8}"/>
              </a:ext>
            </a:extLst>
          </p:cNvPr>
          <p:cNvSpPr txBox="1"/>
          <p:nvPr/>
        </p:nvSpPr>
        <p:spPr>
          <a:xfrm>
            <a:off x="7892631" y="4955533"/>
            <a:ext cx="3494260" cy="794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UPK</a:t>
            </a:r>
            <a:r>
              <a:rPr lang="zh-CN" altLang="en-US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：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Ubiquitous Package</a:t>
            </a: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UMS</a:t>
            </a:r>
            <a:r>
              <a:rPr lang="zh-CN" altLang="en-US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： 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Ubiquitous Manager System</a:t>
            </a:r>
            <a:endParaRPr lang="en-US" altLang="zh-CN" sz="900" dirty="0">
              <a:solidFill>
                <a:srgbClr val="5E5E5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Helvetica Neue"/>
            </a:endParaRP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PIDL</a:t>
            </a:r>
            <a:r>
              <a:rPr lang="zh-CN" altLang="en-US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： 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Pantanal 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Interface Definition Language</a:t>
            </a:r>
            <a:endParaRPr lang="en-US" altLang="zh-CN" sz="900" dirty="0">
              <a:solidFill>
                <a:srgbClr val="5E5E5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Helvetica Neue"/>
            </a:endParaRP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Runtime</a:t>
            </a:r>
            <a:r>
              <a:rPr lang="zh-CN" altLang="en-US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：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Ubiquitous Package Runtime</a:t>
            </a:r>
            <a:endParaRPr lang="en-US" altLang="zh-CN" sz="900" dirty="0">
              <a:solidFill>
                <a:srgbClr val="5E5E5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Helvetica Neue"/>
            </a:endParaRP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Shadow</a:t>
            </a:r>
            <a:r>
              <a:rPr lang="zh-CN" altLang="en-US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：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 </a:t>
            </a:r>
            <a:r>
              <a:rPr lang="en-US" altLang="zh-CN" sz="900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Ubiquitous Package Data</a:t>
            </a:r>
            <a:endParaRPr lang="en-US" altLang="zh-CN" sz="900" dirty="0">
              <a:solidFill>
                <a:srgbClr val="5E5E5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1621820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925F"/>
        </a:solidFill>
        <a:ln w="9525">
          <a:solidFill>
            <a:schemeClr val="bg1"/>
          </a:solidFill>
        </a:ln>
      </a:spPr>
      <a:bodyPr/>
      <a:lstStyle>
        <a:defPPr algn="ctr">
          <a:defRPr sz="1450" b="1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3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969</Words>
  <Application>Microsoft Office PowerPoint</Application>
  <PresentationFormat>Custom</PresentationFormat>
  <Paragraphs>274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52" baseType="lpstr">
      <vt:lpstr>Helvetica Neue Medium</vt:lpstr>
      <vt:lpstr>OPPOSans B</vt:lpstr>
      <vt:lpstr>OPPOSans M</vt:lpstr>
      <vt:lpstr>OPPOSans R</vt:lpstr>
      <vt:lpstr>OPPOSans-S M</vt:lpstr>
      <vt:lpstr>OPPOSans-S R</vt:lpstr>
      <vt:lpstr>阿里巴巴普惠体 L</vt:lpstr>
      <vt:lpstr>等线</vt:lpstr>
      <vt:lpstr>方正兰亭纤黑简体</vt:lpstr>
      <vt:lpstr>方正兰亭中粗黑_GBK</vt:lpstr>
      <vt:lpstr>方正兰亭中粗黑简体</vt:lpstr>
      <vt:lpstr>方正兰亭准黑简体</vt:lpstr>
      <vt:lpstr>黑体</vt:lpstr>
      <vt:lpstr>微软雅黑</vt:lpstr>
      <vt:lpstr>字魂105号-简雅黑</vt:lpstr>
      <vt:lpstr>Arial</vt:lpstr>
      <vt:lpstr>Calibri</vt:lpstr>
      <vt:lpstr>Calibri Light</vt:lpstr>
      <vt:lpstr>Myriad Pro</vt:lpstr>
      <vt:lpstr>Myriad Pro Light</vt:lpstr>
      <vt:lpstr>Segoe UI</vt:lpstr>
      <vt:lpstr>Wingdings</vt:lpstr>
      <vt:lpstr>White 白底</vt:lpstr>
      <vt:lpstr>12_White 白底</vt:lpstr>
      <vt:lpstr>13_White 白底</vt:lpstr>
      <vt:lpstr>Office 主题​​</vt:lpstr>
      <vt:lpstr>14_White 白底</vt:lpstr>
      <vt:lpstr>15_White 白底</vt:lpstr>
      <vt:lpstr>1_White 白底</vt:lpstr>
      <vt:lpstr>1_Office 主题​​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雷政琨</dc:creator>
  <cp:lastModifiedBy>Li, Alice (CSOFT - CN/Other)</cp:lastModifiedBy>
  <cp:revision>88</cp:revision>
  <dcterms:modified xsi:type="dcterms:W3CDTF">2023-09-13T07:53:38Z</dcterms:modified>
</cp:coreProperties>
</file>